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55"/>
  </p:notesMasterIdLst>
  <p:sldIdLst>
    <p:sldId id="256" r:id="rId4"/>
    <p:sldId id="348" r:id="rId5"/>
    <p:sldId id="349" r:id="rId6"/>
    <p:sldId id="281" r:id="rId7"/>
    <p:sldId id="287" r:id="rId8"/>
    <p:sldId id="288" r:id="rId9"/>
    <p:sldId id="289" r:id="rId10"/>
    <p:sldId id="271" r:id="rId11"/>
    <p:sldId id="283" r:id="rId12"/>
    <p:sldId id="262" r:id="rId13"/>
    <p:sldId id="295" r:id="rId14"/>
    <p:sldId id="296" r:id="rId15"/>
    <p:sldId id="263" r:id="rId16"/>
    <p:sldId id="264" r:id="rId17"/>
    <p:sldId id="327" r:id="rId18"/>
    <p:sldId id="305" r:id="rId19"/>
    <p:sldId id="311" r:id="rId20"/>
    <p:sldId id="352" r:id="rId21"/>
    <p:sldId id="351" r:id="rId22"/>
    <p:sldId id="312" r:id="rId23"/>
    <p:sldId id="313" r:id="rId24"/>
    <p:sldId id="337" r:id="rId25"/>
    <p:sldId id="338" r:id="rId26"/>
    <p:sldId id="306" r:id="rId27"/>
    <p:sldId id="350" r:id="rId28"/>
    <p:sldId id="307" r:id="rId29"/>
    <p:sldId id="308" r:id="rId30"/>
    <p:sldId id="310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3" r:id="rId40"/>
    <p:sldId id="324" r:id="rId41"/>
    <p:sldId id="341" r:id="rId42"/>
    <p:sldId id="342" r:id="rId43"/>
    <p:sldId id="343" r:id="rId44"/>
    <p:sldId id="344" r:id="rId45"/>
    <p:sldId id="345" r:id="rId46"/>
    <p:sldId id="339" r:id="rId47"/>
    <p:sldId id="340" r:id="rId48"/>
    <p:sldId id="347" r:id="rId49"/>
    <p:sldId id="335" r:id="rId50"/>
    <p:sldId id="346" r:id="rId51"/>
    <p:sldId id="336" r:id="rId52"/>
    <p:sldId id="291" r:id="rId53"/>
    <p:sldId id="29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492"/>
    <a:srgbClr val="00286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 varScale="1">
        <p:scale>
          <a:sx n="74" d="100"/>
          <a:sy n="7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5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31FCE-361C-4B8E-AC41-A13E9DDD5DB9}" type="datetimeFigureOut">
              <a:rPr lang="en-US" smtClean="0"/>
              <a:t>4/4/13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1E6-A289-409A-B052-AB948C0F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3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Napoleon’s march</a:t>
            </a:r>
            <a:r>
              <a:rPr lang="en-US" baseline="0" dirty="0" smtClean="0"/>
              <a:t> across Poland and Russia by Charles Joseph </a:t>
            </a:r>
            <a:r>
              <a:rPr lang="en-US" baseline="0" dirty="0" err="1" smtClean="0"/>
              <a:t>Minard</a:t>
            </a:r>
            <a:r>
              <a:rPr lang="en-US" baseline="0" dirty="0" smtClean="0"/>
              <a:t>, showing the war of 1812. </a:t>
            </a:r>
          </a:p>
          <a:p>
            <a:r>
              <a:rPr lang="en-US" baseline="0" dirty="0" smtClean="0"/>
              <a:t>Note what is missing: a map. </a:t>
            </a:r>
          </a:p>
          <a:p>
            <a:r>
              <a:rPr lang="en-US" baseline="0" dirty="0" smtClean="0"/>
              <a:t>Each notch in the graph indicates a battle. </a:t>
            </a:r>
          </a:p>
          <a:p>
            <a:r>
              <a:rPr lang="en-US" baseline="0" dirty="0" smtClean="0"/>
              <a:t>Temperature and a time scale are shown on the bottom 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3 levels of the tree of life – Linnaeus</a:t>
            </a:r>
            <a:r>
              <a:rPr lang="en-US" baseline="0" dirty="0" smtClean="0"/>
              <a:t> classification of species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0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1645 twitter accounts relating to </a:t>
            </a:r>
            <a:r>
              <a:rPr lang="en-US" dirty="0" err="1" smtClean="0"/>
              <a:t>infovis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spotfire</a:t>
            </a:r>
            <a:r>
              <a:rPr lang="en-US" baseline="0" dirty="0" smtClean="0"/>
              <a:t>, tableau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Florence Nightingale’s analysis of causes of death during the Crimean War</a:t>
            </a:r>
          </a:p>
          <a:p>
            <a:endParaRPr lang="en-US" dirty="0" smtClean="0"/>
          </a:p>
          <a:p>
            <a:r>
              <a:rPr lang="en-US" dirty="0" smtClean="0"/>
              <a:t>Red = death in</a:t>
            </a:r>
            <a:r>
              <a:rPr lang="en-US" baseline="0" dirty="0" smtClean="0"/>
              <a:t> combat</a:t>
            </a:r>
            <a:endParaRPr lang="en-US" dirty="0" smtClean="0"/>
          </a:p>
          <a:p>
            <a:r>
              <a:rPr lang="en-US" dirty="0" smtClean="0"/>
              <a:t>Blue = death due to preventable causes (mostly bacterial </a:t>
            </a:r>
            <a:r>
              <a:rPr lang="en-US" baseline="0" dirty="0" smtClean="0"/>
              <a:t>infections)</a:t>
            </a:r>
          </a:p>
          <a:p>
            <a:r>
              <a:rPr lang="en-US" baseline="0" dirty="0" smtClean="0"/>
              <a:t>Black = accidents (friendly fire, etc.)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visualization had a major impact on British public policy after the Crimean War: they invested more heavily in army hospitals and had strict policies on hygiene.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9EA77-4AAF-41BF-8186-A37ECD4B5864}" type="slidenum">
              <a:rPr lang="en-US"/>
              <a:pPr/>
              <a:t>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Spotfire</a:t>
            </a:r>
            <a:r>
              <a:rPr lang="en-US" dirty="0" smtClean="0"/>
              <a:t> = well-regarded biz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tool</a:t>
            </a:r>
          </a:p>
          <a:p>
            <a:r>
              <a:rPr lang="en-US" baseline="0" dirty="0" smtClean="0"/>
              <a:t>Taking columns of the database and mapping </a:t>
            </a:r>
          </a:p>
          <a:p>
            <a:r>
              <a:rPr lang="en-US" baseline="0" dirty="0" smtClean="0"/>
              <a:t>Gone with the wind is very long, and made in 1939 (hidden by legend)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Brushing and Linking : select points</a:t>
            </a:r>
            <a:r>
              <a:rPr lang="en-US" baseline="0" dirty="0" smtClean="0"/>
              <a:t> in one view and have them shown in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Brushing and Linking : select points</a:t>
            </a:r>
            <a:r>
              <a:rPr lang="en-US" baseline="0" dirty="0" smtClean="0"/>
              <a:t> in one view and have them shown in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Diamond software</a:t>
            </a:r>
            <a:endParaRPr lang="en-US" dirty="0" smtClean="0"/>
          </a:p>
          <a:p>
            <a:r>
              <a:rPr lang="en-US" dirty="0" smtClean="0"/>
              <a:t>Line</a:t>
            </a:r>
            <a:r>
              <a:rPr lang="en-US" baseline="0" dirty="0" smtClean="0"/>
              <a:t> visualization as a sequence</a:t>
            </a:r>
          </a:p>
          <a:p>
            <a:r>
              <a:rPr lang="en-US" baseline="0" dirty="0" smtClean="0"/>
              <a:t>Parallel coordinates</a:t>
            </a:r>
          </a:p>
          <a:p>
            <a:r>
              <a:rPr lang="en-US" baseline="0" dirty="0" smtClean="0"/>
              <a:t>3D Scatterplot </a:t>
            </a:r>
          </a:p>
          <a:p>
            <a:r>
              <a:rPr lang="en-US" dirty="0" smtClean="0"/>
              <a:t>Bubble plot</a:t>
            </a:r>
          </a:p>
          <a:p>
            <a:r>
              <a:rPr lang="en-US" dirty="0" smtClean="0"/>
              <a:t>Tabular data in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Glyphs</a:t>
            </a:r>
            <a:r>
              <a:rPr lang="en-US" baseline="0" dirty="0" smtClean="0"/>
              <a:t> are a type of mark that can exhibit multiple attributes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68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10D</a:t>
            </a:r>
            <a:r>
              <a:rPr lang="en-US" baseline="0" dirty="0" smtClean="0"/>
              <a:t> data, ignore 4 of them, focus on 3 active 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1E6-A289-409A-B052-AB948C0FA7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5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5" name="Picture 14" descr="TACC_logo_ppt_noblackstrok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word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324600"/>
            <a:ext cx="4340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5000"/>
            <a:ext cx="77724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4" descr="TACC_logo_ppt_noblackstroke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wordmark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24600"/>
            <a:ext cx="4340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5" name="Picture 14" descr="TACC_logo_ppt_noblackstrok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word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324600"/>
            <a:ext cx="4340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5000"/>
            <a:ext cx="77724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4" descr="TACC_logo_ppt_noblackstroke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wordmark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24600"/>
            <a:ext cx="4340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1029" name="Picture 9" descr="TACC_logo_ppt_noblackstroke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ACC_logo_ppt_noblackstroke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</a:endParaRPr>
          </a:p>
        </p:txBody>
      </p:sp>
      <p:pic>
        <p:nvPicPr>
          <p:cNvPr id="1029" name="Picture 9" descr="TACC_logo_ppt_noblackstroke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ACC_logo_ppt_noblackstroke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emf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gi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sketh.com/schampeo/projects/Faces/chernoff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anyeyes.alphaworks.ibm.com/" TargetMode="External"/><Relationship Id="rId4" Type="http://schemas.openxmlformats.org/officeDocument/2006/relationships/hyperlink" Target="http://www.smallmeans.com/new-york-times-infographics/" TargetMode="External"/><Relationship Id="rId5" Type="http://schemas.openxmlformats.org/officeDocument/2006/relationships/hyperlink" Target="http://www.gapminder.org/" TargetMode="External"/><Relationship Id="rId6" Type="http://schemas.openxmlformats.org/officeDocument/2006/relationships/hyperlink" Target="http://flowingdata.com/2010/08/31/how-to-visualize-data-with-cartoonish-fac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maps.org/atlas/maps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/>
          <a:lstStyle/>
          <a:p>
            <a:r>
              <a:rPr lang="en-US" dirty="0" smtClean="0"/>
              <a:t>Information Visualization</a:t>
            </a:r>
            <a:endParaRPr lang="en-US" sz="4200" dirty="0">
              <a:latin typeface="San serif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962400"/>
            <a:ext cx="7619999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</a:rPr>
              <a:t>Texas Advanced Computing Center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 smtClean="0"/>
              <a:t>InfoVis</a:t>
            </a:r>
            <a:r>
              <a:rPr lang="en-US" dirty="0" smtClean="0"/>
              <a:t> </a:t>
            </a:r>
            <a:r>
              <a:rPr lang="en-US" dirty="0"/>
              <a:t>Model</a:t>
            </a:r>
          </a:p>
        </p:txBody>
      </p:sp>
      <p:sp>
        <p:nvSpPr>
          <p:cNvPr id="5124" name="AutoShape 1028"/>
          <p:cNvSpPr>
            <a:spLocks noChangeArrowheads="1"/>
          </p:cNvSpPr>
          <p:nvPr/>
        </p:nvSpPr>
        <p:spPr bwMode="auto">
          <a:xfrm>
            <a:off x="1066800" y="2590800"/>
            <a:ext cx="1447800" cy="1371600"/>
          </a:xfrm>
          <a:prstGeom prst="can">
            <a:avLst>
              <a:gd name="adj" fmla="val 25000"/>
            </a:avLst>
          </a:prstGeom>
          <a:solidFill>
            <a:schemeClr val="fol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5125" name="AutoShape 1029"/>
          <p:cNvSpPr>
            <a:spLocks noChangeArrowheads="1"/>
          </p:cNvSpPr>
          <p:nvPr/>
        </p:nvSpPr>
        <p:spPr bwMode="auto">
          <a:xfrm>
            <a:off x="6019800" y="2667000"/>
            <a:ext cx="1752600" cy="13716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View Port</a:t>
            </a:r>
          </a:p>
        </p:txBody>
      </p:sp>
      <p:sp>
        <p:nvSpPr>
          <p:cNvPr id="5127" name="AutoShape 1031"/>
          <p:cNvSpPr>
            <a:spLocks noChangeArrowheads="1"/>
          </p:cNvSpPr>
          <p:nvPr/>
        </p:nvSpPr>
        <p:spPr bwMode="auto">
          <a:xfrm>
            <a:off x="2514600" y="30480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0" name="AutoShape 1034"/>
          <p:cNvSpPr>
            <a:spLocks noChangeArrowheads="1"/>
          </p:cNvSpPr>
          <p:nvPr/>
        </p:nvSpPr>
        <p:spPr bwMode="auto">
          <a:xfrm>
            <a:off x="5410200" y="30480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1" name="Text Box 1035"/>
          <p:cNvSpPr txBox="1">
            <a:spLocks noChangeArrowheads="1"/>
          </p:cNvSpPr>
          <p:nvPr/>
        </p:nvSpPr>
        <p:spPr bwMode="auto">
          <a:xfrm>
            <a:off x="3200400" y="31242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Visual Mapping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448235" y="552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Mapping:  Step 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/>
              <a:t>Map:  data items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visual </a:t>
            </a:r>
            <a:r>
              <a:rPr lang="en-US" sz="2800" dirty="0" smtClean="0"/>
              <a:t>marks</a:t>
            </a:r>
            <a:endParaRPr lang="en-US" sz="2800" dirty="0"/>
          </a:p>
          <a:p>
            <a:pPr marL="609600" indent="-609600">
              <a:buFontTx/>
              <a:buNone/>
            </a:pPr>
            <a:r>
              <a:rPr lang="en-US" sz="2800" dirty="0"/>
              <a:t>	Visual marks</a:t>
            </a:r>
            <a:r>
              <a:rPr lang="en-US" sz="2800" dirty="0" smtClean="0"/>
              <a:t>:</a:t>
            </a:r>
            <a:endParaRPr lang="en-US" sz="2800" dirty="0"/>
          </a:p>
          <a:p>
            <a:pPr marL="1371600" lvl="2" indent="-457200"/>
            <a:r>
              <a:rPr lang="en-US" sz="2000" dirty="0" smtClean="0"/>
              <a:t>Points</a:t>
            </a:r>
            <a:endParaRPr lang="en-US" sz="2000" dirty="0"/>
          </a:p>
          <a:p>
            <a:pPr marL="1371600" lvl="2" indent="-457200"/>
            <a:r>
              <a:rPr lang="en-US" sz="2000" dirty="0"/>
              <a:t>Lines</a:t>
            </a:r>
          </a:p>
          <a:p>
            <a:pPr marL="1371600" lvl="2" indent="-457200"/>
            <a:r>
              <a:rPr lang="en-US" sz="2000" dirty="0"/>
              <a:t>Areas</a:t>
            </a:r>
          </a:p>
          <a:p>
            <a:pPr marL="1371600" lvl="2" indent="-457200"/>
            <a:endParaRPr lang="en-US" sz="2000" dirty="0" smtClean="0"/>
          </a:p>
          <a:p>
            <a:pPr marL="1371600" lvl="2" indent="-457200"/>
            <a:r>
              <a:rPr lang="en-US" sz="2000" dirty="0" smtClean="0"/>
              <a:t>Volumes</a:t>
            </a:r>
            <a:endParaRPr lang="en-US" sz="2000" dirty="0"/>
          </a:p>
          <a:p>
            <a:pPr marL="1371600" lvl="2" indent="-457200"/>
            <a:r>
              <a:rPr lang="en-US" sz="2000" dirty="0"/>
              <a:t>Glyphs</a:t>
            </a:r>
          </a:p>
          <a:p>
            <a:pPr marL="609600" indent="-609600"/>
            <a:endParaRPr lang="en-US" sz="28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954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 rot="5400000">
            <a:off x="6629400" y="3581400"/>
            <a:ext cx="1219200" cy="6096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971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505200" y="46482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924300" y="45720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895600" y="3276600"/>
            <a:ext cx="685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3733800" y="3200400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2819400" y="3505200"/>
            <a:ext cx="693737" cy="457200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5" y="192"/>
              </a:cxn>
              <a:cxn ang="0">
                <a:pos x="149" y="240"/>
              </a:cxn>
              <a:cxn ang="0">
                <a:pos x="293" y="192"/>
              </a:cxn>
              <a:cxn ang="0">
                <a:pos x="341" y="288"/>
              </a:cxn>
              <a:cxn ang="0">
                <a:pos x="341" y="96"/>
              </a:cxn>
              <a:cxn ang="0">
                <a:pos x="437" y="0"/>
              </a:cxn>
              <a:cxn ang="0">
                <a:pos x="197" y="73"/>
              </a:cxn>
              <a:cxn ang="0">
                <a:pos x="0" y="49"/>
              </a:cxn>
            </a:cxnLst>
            <a:rect l="0" t="0" r="r" b="b"/>
            <a:pathLst>
              <a:path w="437" h="288">
                <a:moveTo>
                  <a:pt x="0" y="49"/>
                </a:moveTo>
                <a:lnTo>
                  <a:pt x="5" y="192"/>
                </a:lnTo>
                <a:lnTo>
                  <a:pt x="149" y="240"/>
                </a:lnTo>
                <a:lnTo>
                  <a:pt x="293" y="192"/>
                </a:lnTo>
                <a:lnTo>
                  <a:pt x="341" y="288"/>
                </a:lnTo>
                <a:lnTo>
                  <a:pt x="341" y="96"/>
                </a:lnTo>
                <a:lnTo>
                  <a:pt x="437" y="0"/>
                </a:lnTo>
                <a:lnTo>
                  <a:pt x="197" y="73"/>
                </a:lnTo>
                <a:lnTo>
                  <a:pt x="0" y="4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048000" y="4038600"/>
            <a:ext cx="381000" cy="304800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781800" y="4572000"/>
            <a:ext cx="1371600" cy="1524000"/>
            <a:chOff x="6400800" y="4845050"/>
            <a:chExt cx="1371600" cy="1524000"/>
          </a:xfrm>
        </p:grpSpPr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6781800" y="48450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6400800" y="51498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6858000" y="53022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6400800" y="5759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7239000" y="52260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6781800" y="56832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7239000" y="56832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Oval 21"/>
            <p:cNvSpPr>
              <a:spLocks noChangeArrowheads="1"/>
            </p:cNvSpPr>
            <p:nvPr/>
          </p:nvSpPr>
          <p:spPr bwMode="auto">
            <a:xfrm>
              <a:off x="6781800" y="62166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>
              <a:off x="7239000" y="60642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Oval 23"/>
            <p:cNvSpPr>
              <a:spLocks noChangeArrowheads="1"/>
            </p:cNvSpPr>
            <p:nvPr/>
          </p:nvSpPr>
          <p:spPr bwMode="auto">
            <a:xfrm>
              <a:off x="7620000" y="56070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2971800" y="45720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Mapping:  Step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sz="2800" dirty="0"/>
              <a:t>Map: data items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visual marks</a:t>
            </a:r>
          </a:p>
          <a:p>
            <a:pPr marL="609600" indent="-609600">
              <a:buFontTx/>
              <a:buAutoNum type="arabicPeriod"/>
            </a:pPr>
            <a:r>
              <a:rPr lang="en-US" sz="2800" dirty="0"/>
              <a:t>Map: data attributes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visual properties of marks</a:t>
            </a:r>
          </a:p>
          <a:p>
            <a:pPr marL="609600" indent="-609600"/>
            <a:endParaRPr lang="en-US" sz="2800" dirty="0"/>
          </a:p>
          <a:p>
            <a:pPr marL="609600" indent="-609600">
              <a:buFontTx/>
              <a:buNone/>
            </a:pPr>
            <a:r>
              <a:rPr lang="en-US" sz="2800" dirty="0"/>
              <a:t>	Visual properties of marks:</a:t>
            </a:r>
          </a:p>
          <a:p>
            <a:pPr marL="1371600" lvl="2" indent="-457200"/>
            <a:r>
              <a:rPr lang="en-US" sz="2000" dirty="0"/>
              <a:t>Position, x, y, z</a:t>
            </a:r>
          </a:p>
          <a:p>
            <a:pPr marL="1371600" lvl="2" indent="-457200"/>
            <a:r>
              <a:rPr lang="en-US" sz="2000" dirty="0"/>
              <a:t>Size, length, area, volume</a:t>
            </a:r>
          </a:p>
          <a:p>
            <a:pPr marL="1371600" lvl="2" indent="-457200"/>
            <a:r>
              <a:rPr lang="en-US" sz="2000" dirty="0"/>
              <a:t>Orientation, angle, slope</a:t>
            </a:r>
          </a:p>
          <a:p>
            <a:pPr marL="1371600" lvl="2" indent="-457200"/>
            <a:r>
              <a:rPr lang="en-US" sz="2000" dirty="0"/>
              <a:t>Color, gray scale, texture</a:t>
            </a:r>
          </a:p>
          <a:p>
            <a:pPr marL="1371600" lvl="2" indent="-457200"/>
            <a:r>
              <a:rPr lang="en-US" sz="2000" dirty="0"/>
              <a:t>Shape </a:t>
            </a:r>
          </a:p>
          <a:p>
            <a:pPr marL="1371600" lvl="2" indent="-457200"/>
            <a:r>
              <a:rPr lang="en-US" sz="2000" dirty="0"/>
              <a:t>Animation, blink, motion </a:t>
            </a:r>
          </a:p>
          <a:p>
            <a:pPr marL="1371600" lvl="2" indent="-457200"/>
            <a:r>
              <a:rPr lang="en-US" sz="2000" dirty="0"/>
              <a:t> </a:t>
            </a:r>
          </a:p>
          <a:p>
            <a:pPr marL="1371600" lvl="2" indent="-457200"/>
            <a:endParaRPr lang="en-US" sz="2000" dirty="0"/>
          </a:p>
          <a:p>
            <a:pPr marL="609600" indent="-609600"/>
            <a:endParaRPr lang="en-US" sz="2400" dirty="0">
              <a:sym typeface="Symbol" pitchFamily="18" charset="2"/>
            </a:endParaRPr>
          </a:p>
          <a:p>
            <a:pPr marL="609600" indent="-609600"/>
            <a:endParaRPr lang="en-US" sz="2400" dirty="0">
              <a:sym typeface="Symbol" pitchFamily="18" charset="2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00600" y="3505200"/>
            <a:ext cx="2590800" cy="152400"/>
            <a:chOff x="4800600" y="3505200"/>
            <a:chExt cx="2590800" cy="152400"/>
          </a:xfrm>
        </p:grpSpPr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4800600" y="36576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Oval 6"/>
            <p:cNvSpPr>
              <a:spLocks noChangeArrowheads="1"/>
            </p:cNvSpPr>
            <p:nvPr/>
          </p:nvSpPr>
          <p:spPr bwMode="auto">
            <a:xfrm>
              <a:off x="4953000" y="3505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5486400" y="3505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>
              <a:off x="6477000" y="3505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6800" y="3733800"/>
            <a:ext cx="838200" cy="304800"/>
            <a:chOff x="4876800" y="3733800"/>
            <a:chExt cx="838200" cy="304800"/>
          </a:xfrm>
        </p:grpSpPr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4876800" y="3886200"/>
              <a:ext cx="152400" cy="1524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5410200" y="3733800"/>
              <a:ext cx="304800" cy="3048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Oval 11"/>
            <p:cNvSpPr>
              <a:spLocks noChangeArrowheads="1"/>
            </p:cNvSpPr>
            <p:nvPr/>
          </p:nvSpPr>
          <p:spPr bwMode="auto">
            <a:xfrm>
              <a:off x="5105400" y="3810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6800" y="4267200"/>
            <a:ext cx="1371600" cy="228600"/>
            <a:chOff x="4876800" y="4267200"/>
            <a:chExt cx="1371600" cy="228600"/>
          </a:xfrm>
        </p:grpSpPr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4876800" y="4267200"/>
              <a:ext cx="0" cy="2286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V="1">
              <a:off x="5181600" y="4267200"/>
              <a:ext cx="152400" cy="2286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V="1">
              <a:off x="6019800" y="4419600"/>
              <a:ext cx="22860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V="1">
              <a:off x="5562600" y="4343400"/>
              <a:ext cx="304800" cy="1524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00600" y="4648200"/>
            <a:ext cx="1295400" cy="152400"/>
            <a:chOff x="4800600" y="4648200"/>
            <a:chExt cx="1295400" cy="152400"/>
          </a:xfrm>
        </p:grpSpPr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4800600" y="4648200"/>
              <a:ext cx="152400" cy="152400"/>
            </a:xfrm>
            <a:prstGeom prst="ellipse">
              <a:avLst/>
            </a:prstGeom>
            <a:solidFill>
              <a:srgbClr val="FFABAB">
                <a:alpha val="4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5181600" y="4648200"/>
              <a:ext cx="152400" cy="152400"/>
            </a:xfrm>
            <a:prstGeom prst="ellipse">
              <a:avLst/>
            </a:prstGeom>
            <a:solidFill>
              <a:srgbClr val="FF8181">
                <a:alpha val="6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5562600" y="4648200"/>
              <a:ext cx="152400" cy="152400"/>
            </a:xfrm>
            <a:prstGeom prst="ellipse">
              <a:avLst/>
            </a:prstGeom>
            <a:solidFill>
              <a:srgbClr val="FF5B5B">
                <a:alpha val="9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59436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00600" y="4953000"/>
            <a:ext cx="914400" cy="228600"/>
            <a:chOff x="4800600" y="4953000"/>
            <a:chExt cx="914400" cy="228600"/>
          </a:xfrm>
        </p:grpSpPr>
        <p:sp>
          <p:nvSpPr>
            <p:cNvPr id="22550" name="Oval 22"/>
            <p:cNvSpPr>
              <a:spLocks noChangeArrowheads="1"/>
            </p:cNvSpPr>
            <p:nvPr/>
          </p:nvSpPr>
          <p:spPr bwMode="auto">
            <a:xfrm>
              <a:off x="4800600" y="4953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Rectangle 23"/>
            <p:cNvSpPr>
              <a:spLocks noChangeArrowheads="1"/>
            </p:cNvSpPr>
            <p:nvPr/>
          </p:nvSpPr>
          <p:spPr bwMode="auto">
            <a:xfrm>
              <a:off x="5181600" y="49530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24"/>
            <p:cNvSpPr>
              <a:spLocks noChangeArrowheads="1"/>
            </p:cNvSpPr>
            <p:nvPr/>
          </p:nvSpPr>
          <p:spPr bwMode="auto">
            <a:xfrm>
              <a:off x="5486400" y="495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movie database 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988" y="1295400"/>
            <a:ext cx="6196012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52600" y="121920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Attributes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124200" y="2743200"/>
            <a:ext cx="57150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590800" y="1600200"/>
            <a:ext cx="838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1828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Items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(aka: cases, tuples, data points, …)</a:t>
            </a:r>
          </a:p>
        </p:txBody>
      </p:sp>
      <p:sp>
        <p:nvSpPr>
          <p:cNvPr id="6154" name="AutoShape 10"/>
          <p:cNvSpPr>
            <a:spLocks/>
          </p:cNvSpPr>
          <p:nvPr/>
        </p:nvSpPr>
        <p:spPr bwMode="auto">
          <a:xfrm>
            <a:off x="2590800" y="2362200"/>
            <a:ext cx="304800" cy="3581400"/>
          </a:xfrm>
          <a:prstGeom prst="leftBrace">
            <a:avLst>
              <a:gd name="adj1" fmla="val 97917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81000" y="1447800"/>
            <a:ext cx="2895600" cy="11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Types:</a:t>
            </a:r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Quantitative</a:t>
            </a:r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Ordinal</a:t>
            </a:r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Nominal/Categorical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Movie database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400" dirty="0"/>
              <a:t>Year </a:t>
            </a:r>
            <a:r>
              <a:rPr lang="en-US" sz="2400" dirty="0">
                <a:sym typeface="Symbol" pitchFamily="18" charset="2"/>
              </a:rPr>
              <a:t> X</a:t>
            </a:r>
          </a:p>
          <a:p>
            <a:r>
              <a:rPr lang="en-US" sz="2400" dirty="0">
                <a:sym typeface="Symbol" pitchFamily="18" charset="2"/>
              </a:rPr>
              <a:t>Length  Y</a:t>
            </a:r>
          </a:p>
          <a:p>
            <a:r>
              <a:rPr lang="en-US" sz="2400" dirty="0">
                <a:sym typeface="Symbol" pitchFamily="18" charset="2"/>
              </a:rPr>
              <a:t>Popularity   size</a:t>
            </a:r>
          </a:p>
          <a:p>
            <a:r>
              <a:rPr lang="en-US" sz="2400" dirty="0">
                <a:sym typeface="Symbol" pitchFamily="18" charset="2"/>
              </a:rPr>
              <a:t>Subject  color</a:t>
            </a:r>
          </a:p>
          <a:p>
            <a:r>
              <a:rPr lang="en-US" sz="2400" dirty="0">
                <a:sym typeface="Symbol" pitchFamily="18" charset="2"/>
              </a:rPr>
              <a:t>Award?  shape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r="17568" b="3629"/>
          <a:stretch>
            <a:fillRect/>
          </a:stretch>
        </p:blipFill>
        <p:spPr bwMode="auto">
          <a:xfrm>
            <a:off x="3276600" y="1219200"/>
            <a:ext cx="5867400" cy="500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</a:t>
            </a:r>
            <a:r>
              <a:rPr lang="en-US" dirty="0"/>
              <a:t>Visual Attributes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  <a:p>
            <a:r>
              <a:rPr lang="en-US" dirty="0"/>
              <a:t>Length</a:t>
            </a:r>
          </a:p>
          <a:p>
            <a:r>
              <a:rPr lang="en-US" dirty="0"/>
              <a:t>Angle, Slope</a:t>
            </a:r>
          </a:p>
          <a:p>
            <a:r>
              <a:rPr lang="en-US" dirty="0"/>
              <a:t>Size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00600" y="2514600"/>
            <a:ext cx="35052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FFFF"/>
                </a:solidFill>
              </a:rPr>
              <a:t>Increased accuracy for quantitative data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" name="Down Arrow 1"/>
          <p:cNvSpPr/>
          <p:nvPr/>
        </p:nvSpPr>
        <p:spPr>
          <a:xfrm rot="10800000">
            <a:off x="3824729" y="1600200"/>
            <a:ext cx="484632" cy="342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5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n-D space onto 2-D screen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Visual representations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lvl="1"/>
            <a:r>
              <a:rPr lang="en-US" sz="2400" dirty="0" smtClean="0"/>
              <a:t>Continuous </a:t>
            </a:r>
          </a:p>
          <a:p>
            <a:pPr lvl="2"/>
            <a:r>
              <a:rPr lang="en-US" sz="2000" dirty="0" err="1" smtClean="0"/>
              <a:t>Heatmap</a:t>
            </a:r>
            <a:r>
              <a:rPr lang="en-US" sz="2000" dirty="0" smtClean="0"/>
              <a:t>, </a:t>
            </a:r>
            <a:r>
              <a:rPr lang="en-US" sz="2000" dirty="0" err="1" smtClean="0"/>
              <a:t>heightfield</a:t>
            </a:r>
            <a:r>
              <a:rPr lang="en-US" sz="2000" dirty="0" smtClean="0"/>
              <a:t>, volume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Multiple </a:t>
            </a:r>
            <a:r>
              <a:rPr lang="en-US" sz="2400" dirty="0"/>
              <a:t>views</a:t>
            </a:r>
          </a:p>
          <a:p>
            <a:pPr lvl="2"/>
            <a:r>
              <a:rPr lang="en-US" sz="2200" dirty="0"/>
              <a:t>E.g. plot matrices, brushing histograms, </a:t>
            </a:r>
            <a:r>
              <a:rPr lang="en-US" sz="2200" dirty="0" smtClean="0"/>
              <a:t>…</a:t>
            </a:r>
          </a:p>
          <a:p>
            <a:pPr lvl="1"/>
            <a:endParaRPr lang="en-US" sz="2200" dirty="0"/>
          </a:p>
          <a:p>
            <a:pPr lvl="1"/>
            <a:r>
              <a:rPr lang="en-US" sz="2400" dirty="0" smtClean="0"/>
              <a:t>Complex </a:t>
            </a:r>
            <a:r>
              <a:rPr lang="en-US" sz="2400" dirty="0"/>
              <a:t>glyphs</a:t>
            </a:r>
          </a:p>
          <a:p>
            <a:pPr lvl="2"/>
            <a:r>
              <a:rPr lang="en-US" sz="2200" dirty="0"/>
              <a:t>E.g. star glyphs, </a:t>
            </a:r>
            <a:r>
              <a:rPr lang="en-US" sz="2200" dirty="0" smtClean="0"/>
              <a:t>faces  </a:t>
            </a:r>
            <a:r>
              <a:rPr lang="en-US" sz="2200" dirty="0" smtClean="0"/>
              <a:t>…</a:t>
            </a:r>
            <a:endParaRPr lang="en-US" sz="2600" dirty="0"/>
          </a:p>
          <a:p>
            <a:pPr lvl="2"/>
            <a:endParaRPr lang="en-US" sz="2200" dirty="0"/>
          </a:p>
          <a:p>
            <a:pPr lvl="1"/>
            <a:r>
              <a:rPr lang="en-US" sz="2400" dirty="0" smtClean="0"/>
              <a:t>More </a:t>
            </a:r>
            <a:r>
              <a:rPr lang="en-US" sz="2400" dirty="0"/>
              <a:t>axes</a:t>
            </a:r>
          </a:p>
          <a:p>
            <a:pPr lvl="2"/>
            <a:r>
              <a:rPr lang="en-US" sz="2200" dirty="0"/>
              <a:t>E.g. Parallel </a:t>
            </a:r>
            <a:r>
              <a:rPr lang="en-US" sz="2200" dirty="0" err="1"/>
              <a:t>coords</a:t>
            </a:r>
            <a:r>
              <a:rPr lang="en-US" sz="2200" dirty="0"/>
              <a:t>, star </a:t>
            </a:r>
            <a:r>
              <a:rPr lang="en-US" sz="2200" dirty="0" err="1"/>
              <a:t>coords</a:t>
            </a:r>
            <a:r>
              <a:rPr lang="en-US" sz="2200" dirty="0"/>
              <a:t>, </a:t>
            </a:r>
            <a:r>
              <a:rPr lang="en-US" sz="2200" dirty="0" smtClean="0"/>
              <a:t>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56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448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approximations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219200"/>
            <a:ext cx="4267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Reduce a high-dimensional data set to 2D or 3D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Principal component analysis (PCA):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determine 2-3 significant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vectors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noProof="0" dirty="0" smtClean="0">
                <a:solidFill>
                  <a:srgbClr val="FFFFFF"/>
                </a:solidFill>
              </a:rPr>
              <a:t>Represent data as linear combinations of those vectors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Topological Landscapes (Weber et al. 07, Harvey et al. 10)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noProof="0" dirty="0" smtClean="0">
                <a:solidFill>
                  <a:srgbClr val="FFFFFF"/>
                </a:solidFill>
              </a:rPr>
              <a:t>Are PCA axes relevant?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448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Descriptors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219200"/>
            <a:ext cx="7696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Transform spatial data into another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doman</a:t>
            </a:r>
            <a:endParaRPr lang="en-US" sz="2200" dirty="0">
              <a:solidFill>
                <a:srgbClr val="FFFFFF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Histogram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Fourier transform, other spectra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Fourier spectra of 7000 carbon molecules with 6 atoms or less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Picture 2" descr="gdb.fd1.gn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6172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0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448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219200"/>
            <a:ext cx="792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Basic idea: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Showing multiple views of same data set at the same time.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Each individual visualizations might be of same or different types.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Brushing and linking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With interactive visualizations, All views might be linked so that action, such as selection, on one view might be reflected in all other views.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Scatter plot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matrix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</a:t>
            </a:r>
            <a:r>
              <a:rPr lang="en-US" sz="3200" dirty="0" smtClean="0">
                <a:solidFill>
                  <a:srgbClr val="FFFFFF"/>
                </a:solidFill>
              </a:rPr>
              <a:t>a 2d views 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attributes pairs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4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Vs. Russia, 1812-1813</a:t>
            </a:r>
            <a:endParaRPr lang="en-US" dirty="0"/>
          </a:p>
        </p:txBody>
      </p:sp>
      <p:pic>
        <p:nvPicPr>
          <p:cNvPr id="4" name="Content Placeholder 3" descr="poster_OrigMinard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b="109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081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 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5435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445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Scatter plot Matrix Example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3581400" cy="4114800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 descr="carScatterPl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467350" cy="526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468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Brushing</a:t>
            </a:r>
            <a:endParaRPr lang="en-US" dirty="0"/>
          </a:p>
        </p:txBody>
      </p:sp>
      <p:pic>
        <p:nvPicPr>
          <p:cNvPr id="6" name="Content Placeholder 5" descr="Ggobi04brushlin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35" r="-49635"/>
          <a:stretch>
            <a:fillRect/>
          </a:stretch>
        </p:blipFill>
        <p:spPr>
          <a:xfrm>
            <a:off x="457200" y="1524000"/>
            <a:ext cx="8367713" cy="4602163"/>
          </a:xfrm>
        </p:spPr>
      </p:pic>
    </p:spTree>
    <p:extLst>
      <p:ext uri="{BB962C8B-B14F-4D97-AF65-F5344CB8AC3E}">
        <p14:creationId xmlns:p14="http://schemas.microsoft.com/office/powerpoint/2010/main" val="426300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roup 817"/>
          <p:cNvGrpSpPr/>
          <p:nvPr/>
        </p:nvGrpSpPr>
        <p:grpSpPr>
          <a:xfrm>
            <a:off x="2819400" y="1954213"/>
            <a:ext cx="3729038" cy="4398962"/>
            <a:chOff x="2819400" y="1954213"/>
            <a:chExt cx="3729038" cy="4398962"/>
          </a:xfrm>
        </p:grpSpPr>
        <p:sp>
          <p:nvSpPr>
            <p:cNvPr id="417" name="Rectangle 2"/>
            <p:cNvSpPr>
              <a:spLocks noChangeArrowheads="1"/>
            </p:cNvSpPr>
            <p:nvPr/>
          </p:nvSpPr>
          <p:spPr bwMode="auto">
            <a:xfrm>
              <a:off x="2946400" y="1954213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67</a:t>
              </a:r>
            </a:p>
          </p:txBody>
        </p:sp>
        <p:sp>
          <p:nvSpPr>
            <p:cNvPr id="418" name="Rectangle 3"/>
            <p:cNvSpPr>
              <a:spLocks noChangeArrowheads="1"/>
            </p:cNvSpPr>
            <p:nvPr/>
          </p:nvSpPr>
          <p:spPr bwMode="auto">
            <a:xfrm>
              <a:off x="3389313" y="19542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197.892</a:t>
              </a:r>
            </a:p>
          </p:txBody>
        </p:sp>
        <p:sp>
          <p:nvSpPr>
            <p:cNvPr id="419" name="Rectangle 4"/>
            <p:cNvSpPr>
              <a:spLocks noChangeArrowheads="1"/>
            </p:cNvSpPr>
            <p:nvPr/>
          </p:nvSpPr>
          <p:spPr bwMode="auto">
            <a:xfrm>
              <a:off x="3881438" y="195421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0.329</a:t>
              </a:r>
            </a:p>
          </p:txBody>
        </p:sp>
        <p:sp>
          <p:nvSpPr>
            <p:cNvPr id="420" name="Rectangle 5"/>
            <p:cNvSpPr>
              <a:spLocks noChangeArrowheads="1"/>
            </p:cNvSpPr>
            <p:nvPr/>
          </p:nvSpPr>
          <p:spPr bwMode="auto">
            <a:xfrm>
              <a:off x="4376738" y="19542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24.165</a:t>
              </a:r>
            </a:p>
          </p:txBody>
        </p:sp>
        <p:sp>
          <p:nvSpPr>
            <p:cNvPr id="421" name="Rectangle 6"/>
            <p:cNvSpPr>
              <a:spLocks noChangeArrowheads="1"/>
            </p:cNvSpPr>
            <p:nvPr/>
          </p:nvSpPr>
          <p:spPr bwMode="auto">
            <a:xfrm>
              <a:off x="4868863" y="195421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2241.8</a:t>
              </a:r>
            </a:p>
          </p:txBody>
        </p:sp>
        <p:sp>
          <p:nvSpPr>
            <p:cNvPr id="422" name="Rectangle 7"/>
            <p:cNvSpPr>
              <a:spLocks noChangeArrowheads="1"/>
            </p:cNvSpPr>
            <p:nvPr/>
          </p:nvSpPr>
          <p:spPr bwMode="auto">
            <a:xfrm>
              <a:off x="5362575" y="1954213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57.6</a:t>
              </a:r>
            </a:p>
          </p:txBody>
        </p:sp>
        <p:sp>
          <p:nvSpPr>
            <p:cNvPr id="423" name="Rectangle 8"/>
            <p:cNvSpPr>
              <a:spLocks noChangeArrowheads="1"/>
            </p:cNvSpPr>
            <p:nvPr/>
          </p:nvSpPr>
          <p:spPr bwMode="auto">
            <a:xfrm>
              <a:off x="5856288" y="19542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67.8</a:t>
              </a:r>
            </a:p>
          </p:txBody>
        </p:sp>
        <p:sp>
          <p:nvSpPr>
            <p:cNvPr id="424" name="Rectangle 9"/>
            <p:cNvSpPr>
              <a:spLocks noChangeArrowheads="1"/>
            </p:cNvSpPr>
            <p:nvPr/>
          </p:nvSpPr>
          <p:spPr bwMode="auto">
            <a:xfrm>
              <a:off x="2946400" y="2082800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67.5</a:t>
              </a:r>
            </a:p>
          </p:txBody>
        </p:sp>
        <p:sp>
          <p:nvSpPr>
            <p:cNvPr id="425" name="Rectangle 10"/>
            <p:cNvSpPr>
              <a:spLocks noChangeArrowheads="1"/>
            </p:cNvSpPr>
            <p:nvPr/>
          </p:nvSpPr>
          <p:spPr bwMode="auto">
            <a:xfrm>
              <a:off x="3389313" y="20828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198.911</a:t>
              </a:r>
            </a:p>
          </p:txBody>
        </p:sp>
        <p:sp>
          <p:nvSpPr>
            <p:cNvPr id="426" name="Rectangle 11"/>
            <p:cNvSpPr>
              <a:spLocks noChangeArrowheads="1"/>
            </p:cNvSpPr>
            <p:nvPr/>
          </p:nvSpPr>
          <p:spPr bwMode="auto">
            <a:xfrm>
              <a:off x="3881438" y="208280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0.334</a:t>
              </a:r>
            </a:p>
          </p:txBody>
        </p:sp>
        <p:sp>
          <p:nvSpPr>
            <p:cNvPr id="427" name="Rectangle 12"/>
            <p:cNvSpPr>
              <a:spLocks noChangeArrowheads="1"/>
            </p:cNvSpPr>
            <p:nvPr/>
          </p:nvSpPr>
          <p:spPr bwMode="auto">
            <a:xfrm>
              <a:off x="4376738" y="20828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24.662</a:t>
              </a:r>
            </a:p>
          </p:txBody>
        </p:sp>
        <p:sp>
          <p:nvSpPr>
            <p:cNvPr id="428" name="Rectangle 13"/>
            <p:cNvSpPr>
              <a:spLocks noChangeArrowheads="1"/>
            </p:cNvSpPr>
            <p:nvPr/>
          </p:nvSpPr>
          <p:spPr bwMode="auto">
            <a:xfrm>
              <a:off x="4868863" y="208280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2287.7</a:t>
              </a:r>
            </a:p>
          </p:txBody>
        </p:sp>
        <p:sp>
          <p:nvSpPr>
            <p:cNvPr id="429" name="Rectangle 14"/>
            <p:cNvSpPr>
              <a:spLocks noChangeArrowheads="1"/>
            </p:cNvSpPr>
            <p:nvPr/>
          </p:nvSpPr>
          <p:spPr bwMode="auto">
            <a:xfrm>
              <a:off x="5362575" y="2082800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56.5</a:t>
              </a:r>
            </a:p>
          </p:txBody>
        </p:sp>
        <p:sp>
          <p:nvSpPr>
            <p:cNvPr id="430" name="Rectangle 15"/>
            <p:cNvSpPr>
              <a:spLocks noChangeArrowheads="1"/>
            </p:cNvSpPr>
            <p:nvPr/>
          </p:nvSpPr>
          <p:spPr bwMode="auto">
            <a:xfrm>
              <a:off x="5856288" y="20828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71.3</a:t>
              </a:r>
            </a:p>
          </p:txBody>
        </p:sp>
        <p:sp>
          <p:nvSpPr>
            <p:cNvPr id="431" name="Rectangle 16"/>
            <p:cNvSpPr>
              <a:spLocks noChangeArrowheads="1"/>
            </p:cNvSpPr>
            <p:nvPr/>
          </p:nvSpPr>
          <p:spPr bwMode="auto">
            <a:xfrm>
              <a:off x="2946400" y="2209800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68</a:t>
              </a:r>
            </a:p>
          </p:txBody>
        </p:sp>
        <p:sp>
          <p:nvSpPr>
            <p:cNvPr id="432" name="Rectangle 17"/>
            <p:cNvSpPr>
              <a:spLocks noChangeArrowheads="1"/>
            </p:cNvSpPr>
            <p:nvPr/>
          </p:nvSpPr>
          <p:spPr bwMode="auto">
            <a:xfrm>
              <a:off x="3389313" y="22098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199.92</a:t>
              </a:r>
            </a:p>
          </p:txBody>
        </p:sp>
        <p:sp>
          <p:nvSpPr>
            <p:cNvPr id="433" name="Rectangle 18"/>
            <p:cNvSpPr>
              <a:spLocks noChangeArrowheads="1"/>
            </p:cNvSpPr>
            <p:nvPr/>
          </p:nvSpPr>
          <p:spPr bwMode="auto">
            <a:xfrm>
              <a:off x="3881438" y="220980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0.341</a:t>
              </a:r>
            </a:p>
          </p:txBody>
        </p:sp>
        <p:sp>
          <p:nvSpPr>
            <p:cNvPr id="434" name="Rectangle 19"/>
            <p:cNvSpPr>
              <a:spLocks noChangeArrowheads="1"/>
            </p:cNvSpPr>
            <p:nvPr/>
          </p:nvSpPr>
          <p:spPr bwMode="auto">
            <a:xfrm>
              <a:off x="4376738" y="22098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25.818</a:t>
              </a:r>
            </a:p>
          </p:txBody>
        </p:sp>
        <p:sp>
          <p:nvSpPr>
            <p:cNvPr id="435" name="Rectangle 20"/>
            <p:cNvSpPr>
              <a:spLocks noChangeArrowheads="1"/>
            </p:cNvSpPr>
            <p:nvPr/>
          </p:nvSpPr>
          <p:spPr bwMode="auto">
            <a:xfrm>
              <a:off x="4868863" y="220980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2327.3</a:t>
              </a:r>
            </a:p>
          </p:txBody>
        </p:sp>
        <p:sp>
          <p:nvSpPr>
            <p:cNvPr id="436" name="Rectangle 21"/>
            <p:cNvSpPr>
              <a:spLocks noChangeArrowheads="1"/>
            </p:cNvSpPr>
            <p:nvPr/>
          </p:nvSpPr>
          <p:spPr bwMode="auto">
            <a:xfrm>
              <a:off x="5362575" y="2209800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59.4</a:t>
              </a:r>
            </a:p>
          </p:txBody>
        </p:sp>
        <p:sp>
          <p:nvSpPr>
            <p:cNvPr id="437" name="Rectangle 22"/>
            <p:cNvSpPr>
              <a:spLocks noChangeArrowheads="1"/>
            </p:cNvSpPr>
            <p:nvPr/>
          </p:nvSpPr>
          <p:spPr bwMode="auto">
            <a:xfrm>
              <a:off x="5856288" y="22098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77.3</a:t>
              </a:r>
            </a:p>
          </p:txBody>
        </p:sp>
        <p:sp>
          <p:nvSpPr>
            <p:cNvPr id="438" name="Rectangle 23"/>
            <p:cNvSpPr>
              <a:spLocks noChangeArrowheads="1"/>
            </p:cNvSpPr>
            <p:nvPr/>
          </p:nvSpPr>
          <p:spPr bwMode="auto">
            <a:xfrm>
              <a:off x="2946400" y="2338388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68.5</a:t>
              </a:r>
            </a:p>
          </p:txBody>
        </p:sp>
        <p:sp>
          <p:nvSpPr>
            <p:cNvPr id="439" name="Rectangle 24"/>
            <p:cNvSpPr>
              <a:spLocks noChangeArrowheads="1"/>
            </p:cNvSpPr>
            <p:nvPr/>
          </p:nvSpPr>
          <p:spPr bwMode="auto">
            <a:xfrm>
              <a:off x="3389313" y="23383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200.898</a:t>
              </a:r>
            </a:p>
          </p:txBody>
        </p:sp>
        <p:sp>
          <p:nvSpPr>
            <p:cNvPr id="440" name="Rectangle 25"/>
            <p:cNvSpPr>
              <a:spLocks noChangeArrowheads="1"/>
            </p:cNvSpPr>
            <p:nvPr/>
          </p:nvSpPr>
          <p:spPr bwMode="auto">
            <a:xfrm>
              <a:off x="3881438" y="23383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0.349</a:t>
              </a:r>
            </a:p>
          </p:txBody>
        </p:sp>
        <p:sp>
          <p:nvSpPr>
            <p:cNvPr id="441" name="Rectangle 26"/>
            <p:cNvSpPr>
              <a:spLocks noChangeArrowheads="1"/>
            </p:cNvSpPr>
            <p:nvPr/>
          </p:nvSpPr>
          <p:spPr bwMode="auto">
            <a:xfrm>
              <a:off x="4376738" y="23383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27.661</a:t>
              </a:r>
            </a:p>
          </p:txBody>
        </p:sp>
        <p:sp>
          <p:nvSpPr>
            <p:cNvPr id="442" name="Rectangle 27"/>
            <p:cNvSpPr>
              <a:spLocks noChangeArrowheads="1"/>
            </p:cNvSpPr>
            <p:nvPr/>
          </p:nvSpPr>
          <p:spPr bwMode="auto">
            <a:xfrm>
              <a:off x="4868863" y="23383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2385.3</a:t>
              </a:r>
            </a:p>
          </p:txBody>
        </p:sp>
        <p:sp>
          <p:nvSpPr>
            <p:cNvPr id="443" name="Rectangle 28"/>
            <p:cNvSpPr>
              <a:spLocks noChangeArrowheads="1"/>
            </p:cNvSpPr>
            <p:nvPr/>
          </p:nvSpPr>
          <p:spPr bwMode="auto">
            <a:xfrm>
              <a:off x="5362575" y="2338388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60.7</a:t>
              </a:r>
            </a:p>
          </p:txBody>
        </p:sp>
        <p:sp>
          <p:nvSpPr>
            <p:cNvPr id="444" name="Rectangle 29"/>
            <p:cNvSpPr>
              <a:spLocks noChangeArrowheads="1"/>
            </p:cNvSpPr>
            <p:nvPr/>
          </p:nvSpPr>
          <p:spPr bwMode="auto">
            <a:xfrm>
              <a:off x="5856288" y="23383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83.6</a:t>
              </a:r>
            </a:p>
          </p:txBody>
        </p:sp>
        <p:sp>
          <p:nvSpPr>
            <p:cNvPr id="445" name="Rectangle 30"/>
            <p:cNvSpPr>
              <a:spLocks noChangeArrowheads="1"/>
            </p:cNvSpPr>
            <p:nvPr/>
          </p:nvSpPr>
          <p:spPr bwMode="auto">
            <a:xfrm>
              <a:off x="2946400" y="2466975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69</a:t>
              </a:r>
            </a:p>
          </p:txBody>
        </p:sp>
        <p:sp>
          <p:nvSpPr>
            <p:cNvPr id="446" name="Rectangle 31"/>
            <p:cNvSpPr>
              <a:spLocks noChangeArrowheads="1"/>
            </p:cNvSpPr>
            <p:nvPr/>
          </p:nvSpPr>
          <p:spPr bwMode="auto">
            <a:xfrm>
              <a:off x="3389313" y="24669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201.881</a:t>
              </a:r>
            </a:p>
          </p:txBody>
        </p:sp>
        <p:sp>
          <p:nvSpPr>
            <p:cNvPr id="447" name="Rectangle 32"/>
            <p:cNvSpPr>
              <a:spLocks noChangeArrowheads="1"/>
            </p:cNvSpPr>
            <p:nvPr/>
          </p:nvSpPr>
          <p:spPr bwMode="auto">
            <a:xfrm>
              <a:off x="3881438" y="246697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0.357</a:t>
              </a:r>
            </a:p>
          </p:txBody>
        </p:sp>
        <p:sp>
          <p:nvSpPr>
            <p:cNvPr id="448" name="Rectangle 33"/>
            <p:cNvSpPr>
              <a:spLocks noChangeArrowheads="1"/>
            </p:cNvSpPr>
            <p:nvPr/>
          </p:nvSpPr>
          <p:spPr bwMode="auto">
            <a:xfrm>
              <a:off x="4376738" y="24669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28.784</a:t>
              </a:r>
            </a:p>
          </p:txBody>
        </p:sp>
        <p:sp>
          <p:nvSpPr>
            <p:cNvPr id="449" name="Rectangle 34"/>
            <p:cNvSpPr>
              <a:spLocks noChangeArrowheads="1"/>
            </p:cNvSpPr>
            <p:nvPr/>
          </p:nvSpPr>
          <p:spPr bwMode="auto">
            <a:xfrm>
              <a:off x="4868863" y="246697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2416.5</a:t>
              </a:r>
            </a:p>
          </p:txBody>
        </p:sp>
        <p:sp>
          <p:nvSpPr>
            <p:cNvPr id="450" name="Rectangle 35"/>
            <p:cNvSpPr>
              <a:spLocks noChangeArrowheads="1"/>
            </p:cNvSpPr>
            <p:nvPr/>
          </p:nvSpPr>
          <p:spPr bwMode="auto">
            <a:xfrm>
              <a:off x="5362575" y="2466975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62.6</a:t>
              </a:r>
            </a:p>
          </p:txBody>
        </p:sp>
        <p:sp>
          <p:nvSpPr>
            <p:cNvPr id="451" name="Rectangle 36"/>
            <p:cNvSpPr>
              <a:spLocks noChangeArrowheads="1"/>
            </p:cNvSpPr>
            <p:nvPr/>
          </p:nvSpPr>
          <p:spPr bwMode="auto">
            <a:xfrm>
              <a:off x="5856288" y="24669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85.8</a:t>
              </a:r>
            </a:p>
          </p:txBody>
        </p:sp>
        <p:sp>
          <p:nvSpPr>
            <p:cNvPr id="452" name="Rectangle 37"/>
            <p:cNvSpPr>
              <a:spLocks noChangeArrowheads="1"/>
            </p:cNvSpPr>
            <p:nvPr/>
          </p:nvSpPr>
          <p:spPr bwMode="auto">
            <a:xfrm>
              <a:off x="2946400" y="2593975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69.5</a:t>
              </a:r>
            </a:p>
          </p:txBody>
        </p:sp>
        <p:sp>
          <p:nvSpPr>
            <p:cNvPr id="453" name="Rectangle 38"/>
            <p:cNvSpPr>
              <a:spLocks noChangeArrowheads="1"/>
            </p:cNvSpPr>
            <p:nvPr/>
          </p:nvSpPr>
          <p:spPr bwMode="auto">
            <a:xfrm>
              <a:off x="3389313" y="25939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202.877</a:t>
              </a:r>
            </a:p>
          </p:txBody>
        </p:sp>
        <p:sp>
          <p:nvSpPr>
            <p:cNvPr id="454" name="Rectangle 39"/>
            <p:cNvSpPr>
              <a:spLocks noChangeArrowheads="1"/>
            </p:cNvSpPr>
            <p:nvPr/>
          </p:nvSpPr>
          <p:spPr bwMode="auto">
            <a:xfrm>
              <a:off x="3881438" y="259397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0.368</a:t>
              </a:r>
            </a:p>
          </p:txBody>
        </p:sp>
        <p:sp>
          <p:nvSpPr>
            <p:cNvPr id="455" name="Rectangle 40"/>
            <p:cNvSpPr>
              <a:spLocks noChangeArrowheads="1"/>
            </p:cNvSpPr>
            <p:nvPr/>
          </p:nvSpPr>
          <p:spPr bwMode="auto">
            <a:xfrm>
              <a:off x="4376738" y="25939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29.037</a:t>
              </a:r>
            </a:p>
          </p:txBody>
        </p:sp>
        <p:sp>
          <p:nvSpPr>
            <p:cNvPr id="456" name="Rectangle 41"/>
            <p:cNvSpPr>
              <a:spLocks noChangeArrowheads="1"/>
            </p:cNvSpPr>
            <p:nvPr/>
          </p:nvSpPr>
          <p:spPr bwMode="auto">
            <a:xfrm>
              <a:off x="4868863" y="259397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2433.2</a:t>
              </a:r>
            </a:p>
          </p:txBody>
        </p:sp>
        <p:sp>
          <p:nvSpPr>
            <p:cNvPr id="457" name="Rectangle 42"/>
            <p:cNvSpPr>
              <a:spLocks noChangeArrowheads="1"/>
            </p:cNvSpPr>
            <p:nvPr/>
          </p:nvSpPr>
          <p:spPr bwMode="auto">
            <a:xfrm>
              <a:off x="5362575" y="2593975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63.9</a:t>
              </a:r>
            </a:p>
          </p:txBody>
        </p:sp>
        <p:sp>
          <p:nvSpPr>
            <p:cNvPr id="458" name="Rectangle 43"/>
            <p:cNvSpPr>
              <a:spLocks noChangeArrowheads="1"/>
            </p:cNvSpPr>
            <p:nvPr/>
          </p:nvSpPr>
          <p:spPr bwMode="auto">
            <a:xfrm>
              <a:off x="5856288" y="25939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86.4</a:t>
              </a:r>
            </a:p>
          </p:txBody>
        </p:sp>
        <p:sp>
          <p:nvSpPr>
            <p:cNvPr id="459" name="Rectangle 44"/>
            <p:cNvSpPr>
              <a:spLocks noChangeArrowheads="1"/>
            </p:cNvSpPr>
            <p:nvPr/>
          </p:nvSpPr>
          <p:spPr bwMode="auto">
            <a:xfrm>
              <a:off x="2946400" y="2722563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70</a:t>
              </a:r>
            </a:p>
          </p:txBody>
        </p:sp>
        <p:sp>
          <p:nvSpPr>
            <p:cNvPr id="460" name="Rectangle 45"/>
            <p:cNvSpPr>
              <a:spLocks noChangeArrowheads="1"/>
            </p:cNvSpPr>
            <p:nvPr/>
          </p:nvSpPr>
          <p:spPr bwMode="auto">
            <a:xfrm>
              <a:off x="3389313" y="27225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204.008</a:t>
              </a:r>
            </a:p>
          </p:txBody>
        </p:sp>
        <p:sp>
          <p:nvSpPr>
            <p:cNvPr id="461" name="Rectangle 46"/>
            <p:cNvSpPr>
              <a:spLocks noChangeArrowheads="1"/>
            </p:cNvSpPr>
            <p:nvPr/>
          </p:nvSpPr>
          <p:spPr bwMode="auto">
            <a:xfrm>
              <a:off x="3881438" y="272256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0.379</a:t>
              </a:r>
            </a:p>
          </p:txBody>
        </p:sp>
        <p:sp>
          <p:nvSpPr>
            <p:cNvPr id="462" name="Rectangle 47"/>
            <p:cNvSpPr>
              <a:spLocks noChangeArrowheads="1"/>
            </p:cNvSpPr>
            <p:nvPr/>
          </p:nvSpPr>
          <p:spPr bwMode="auto">
            <a:xfrm>
              <a:off x="4376738" y="27225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30.449</a:t>
              </a:r>
            </a:p>
          </p:txBody>
        </p:sp>
        <p:sp>
          <p:nvSpPr>
            <p:cNvPr id="463" name="Rectangle 48"/>
            <p:cNvSpPr>
              <a:spLocks noChangeArrowheads="1"/>
            </p:cNvSpPr>
            <p:nvPr/>
          </p:nvSpPr>
          <p:spPr bwMode="auto">
            <a:xfrm>
              <a:off x="4868863" y="272256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2408.6</a:t>
              </a:r>
            </a:p>
          </p:txBody>
        </p:sp>
        <p:sp>
          <p:nvSpPr>
            <p:cNvPr id="464" name="Rectangle 49"/>
            <p:cNvSpPr>
              <a:spLocks noChangeArrowheads="1"/>
            </p:cNvSpPr>
            <p:nvPr/>
          </p:nvSpPr>
          <p:spPr bwMode="auto">
            <a:xfrm>
              <a:off x="5362575" y="2722563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62.1</a:t>
              </a:r>
            </a:p>
          </p:txBody>
        </p:sp>
        <p:sp>
          <p:nvSpPr>
            <p:cNvPr id="465" name="Rectangle 50"/>
            <p:cNvSpPr>
              <a:spLocks noChangeArrowheads="1"/>
            </p:cNvSpPr>
            <p:nvPr/>
          </p:nvSpPr>
          <p:spPr bwMode="auto">
            <a:xfrm>
              <a:off x="5856288" y="27225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85.4</a:t>
              </a:r>
            </a:p>
          </p:txBody>
        </p:sp>
        <p:sp>
          <p:nvSpPr>
            <p:cNvPr id="466" name="Rectangle 51"/>
            <p:cNvSpPr>
              <a:spLocks noChangeArrowheads="1"/>
            </p:cNvSpPr>
            <p:nvPr/>
          </p:nvSpPr>
          <p:spPr bwMode="auto">
            <a:xfrm>
              <a:off x="2946400" y="2849563"/>
              <a:ext cx="4476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70.5</a:t>
              </a:r>
            </a:p>
          </p:txBody>
        </p:sp>
        <p:sp>
          <p:nvSpPr>
            <p:cNvPr id="467" name="Rectangle 52"/>
            <p:cNvSpPr>
              <a:spLocks noChangeArrowheads="1"/>
            </p:cNvSpPr>
            <p:nvPr/>
          </p:nvSpPr>
          <p:spPr bwMode="auto">
            <a:xfrm>
              <a:off x="3389313" y="2849563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205.295</a:t>
              </a:r>
            </a:p>
          </p:txBody>
        </p:sp>
        <p:sp>
          <p:nvSpPr>
            <p:cNvPr id="468" name="Rectangle 53"/>
            <p:cNvSpPr>
              <a:spLocks noChangeArrowheads="1"/>
            </p:cNvSpPr>
            <p:nvPr/>
          </p:nvSpPr>
          <p:spPr bwMode="auto">
            <a:xfrm>
              <a:off x="3881438" y="2849563"/>
              <a:ext cx="500062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0.389</a:t>
              </a:r>
            </a:p>
          </p:txBody>
        </p:sp>
        <p:sp>
          <p:nvSpPr>
            <p:cNvPr id="469" name="Rectangle 54"/>
            <p:cNvSpPr>
              <a:spLocks noChangeArrowheads="1"/>
            </p:cNvSpPr>
            <p:nvPr/>
          </p:nvSpPr>
          <p:spPr bwMode="auto">
            <a:xfrm>
              <a:off x="4376738" y="2849563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31.573</a:t>
              </a:r>
            </a:p>
          </p:txBody>
        </p:sp>
        <p:sp>
          <p:nvSpPr>
            <p:cNvPr id="470" name="Rectangle 55"/>
            <p:cNvSpPr>
              <a:spLocks noChangeArrowheads="1"/>
            </p:cNvSpPr>
            <p:nvPr/>
          </p:nvSpPr>
          <p:spPr bwMode="auto">
            <a:xfrm>
              <a:off x="4868863" y="2849563"/>
              <a:ext cx="500062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2435.8</a:t>
              </a:r>
            </a:p>
          </p:txBody>
        </p:sp>
        <p:sp>
          <p:nvSpPr>
            <p:cNvPr id="471" name="Rectangle 56"/>
            <p:cNvSpPr>
              <a:spLocks noChangeArrowheads="1"/>
            </p:cNvSpPr>
            <p:nvPr/>
          </p:nvSpPr>
          <p:spPr bwMode="auto">
            <a:xfrm>
              <a:off x="5362575" y="2849563"/>
              <a:ext cx="500063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61.7</a:t>
              </a:r>
            </a:p>
          </p:txBody>
        </p:sp>
        <p:sp>
          <p:nvSpPr>
            <p:cNvPr id="472" name="Rectangle 57"/>
            <p:cNvSpPr>
              <a:spLocks noChangeArrowheads="1"/>
            </p:cNvSpPr>
            <p:nvPr/>
          </p:nvSpPr>
          <p:spPr bwMode="auto">
            <a:xfrm>
              <a:off x="5856288" y="2849563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87.7</a:t>
              </a:r>
            </a:p>
          </p:txBody>
        </p:sp>
        <p:sp>
          <p:nvSpPr>
            <p:cNvPr id="473" name="Rectangle 58"/>
            <p:cNvSpPr>
              <a:spLocks noChangeArrowheads="1"/>
            </p:cNvSpPr>
            <p:nvPr/>
          </p:nvSpPr>
          <p:spPr bwMode="auto">
            <a:xfrm>
              <a:off x="2946400" y="2978150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71</a:t>
              </a:r>
            </a:p>
          </p:txBody>
        </p:sp>
        <p:sp>
          <p:nvSpPr>
            <p:cNvPr id="474" name="Rectangle 59"/>
            <p:cNvSpPr>
              <a:spLocks noChangeArrowheads="1"/>
            </p:cNvSpPr>
            <p:nvPr/>
          </p:nvSpPr>
          <p:spPr bwMode="auto">
            <a:xfrm>
              <a:off x="3389313" y="29781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206.668</a:t>
              </a:r>
            </a:p>
          </p:txBody>
        </p:sp>
        <p:sp>
          <p:nvSpPr>
            <p:cNvPr id="475" name="Rectangle 60"/>
            <p:cNvSpPr>
              <a:spLocks noChangeArrowheads="1"/>
            </p:cNvSpPr>
            <p:nvPr/>
          </p:nvSpPr>
          <p:spPr bwMode="auto">
            <a:xfrm>
              <a:off x="3881438" y="297815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0.399</a:t>
              </a:r>
            </a:p>
          </p:txBody>
        </p:sp>
        <p:sp>
          <p:nvSpPr>
            <p:cNvPr id="476" name="Rectangle 61"/>
            <p:cNvSpPr>
              <a:spLocks noChangeArrowheads="1"/>
            </p:cNvSpPr>
            <p:nvPr/>
          </p:nvSpPr>
          <p:spPr bwMode="auto">
            <a:xfrm>
              <a:off x="4376738" y="29781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32.893</a:t>
              </a:r>
            </a:p>
          </p:txBody>
        </p:sp>
        <p:sp>
          <p:nvSpPr>
            <p:cNvPr id="477" name="Rectangle 62"/>
            <p:cNvSpPr>
              <a:spLocks noChangeArrowheads="1"/>
            </p:cNvSpPr>
            <p:nvPr/>
          </p:nvSpPr>
          <p:spPr bwMode="auto">
            <a:xfrm>
              <a:off x="4868863" y="297815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2478.6</a:t>
              </a:r>
            </a:p>
          </p:txBody>
        </p:sp>
        <p:sp>
          <p:nvSpPr>
            <p:cNvPr id="478" name="Rectangle 63"/>
            <p:cNvSpPr>
              <a:spLocks noChangeArrowheads="1"/>
            </p:cNvSpPr>
            <p:nvPr/>
          </p:nvSpPr>
          <p:spPr bwMode="auto">
            <a:xfrm>
              <a:off x="5362575" y="2978150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61.5</a:t>
              </a:r>
            </a:p>
          </p:txBody>
        </p:sp>
        <p:sp>
          <p:nvSpPr>
            <p:cNvPr id="479" name="Rectangle 64"/>
            <p:cNvSpPr>
              <a:spLocks noChangeArrowheads="1"/>
            </p:cNvSpPr>
            <p:nvPr/>
          </p:nvSpPr>
          <p:spPr bwMode="auto">
            <a:xfrm>
              <a:off x="5856288" y="29781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93.4</a:t>
              </a:r>
            </a:p>
          </p:txBody>
        </p:sp>
        <p:sp>
          <p:nvSpPr>
            <p:cNvPr id="480" name="Rectangle 65"/>
            <p:cNvSpPr>
              <a:spLocks noChangeArrowheads="1"/>
            </p:cNvSpPr>
            <p:nvPr/>
          </p:nvSpPr>
          <p:spPr bwMode="auto">
            <a:xfrm>
              <a:off x="2946400" y="3106738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71.5</a:t>
              </a:r>
            </a:p>
          </p:txBody>
        </p:sp>
        <p:sp>
          <p:nvSpPr>
            <p:cNvPr id="481" name="Rectangle 66"/>
            <p:cNvSpPr>
              <a:spLocks noChangeArrowheads="1"/>
            </p:cNvSpPr>
            <p:nvPr/>
          </p:nvSpPr>
          <p:spPr bwMode="auto">
            <a:xfrm>
              <a:off x="3389313" y="310673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207.881</a:t>
              </a:r>
            </a:p>
          </p:txBody>
        </p:sp>
        <p:sp>
          <p:nvSpPr>
            <p:cNvPr id="482" name="Rectangle 67"/>
            <p:cNvSpPr>
              <a:spLocks noChangeArrowheads="1"/>
            </p:cNvSpPr>
            <p:nvPr/>
          </p:nvSpPr>
          <p:spPr bwMode="auto">
            <a:xfrm>
              <a:off x="3881438" y="310673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0.406</a:t>
              </a:r>
            </a:p>
          </p:txBody>
        </p:sp>
        <p:sp>
          <p:nvSpPr>
            <p:cNvPr id="483" name="Rectangle 68"/>
            <p:cNvSpPr>
              <a:spLocks noChangeArrowheads="1"/>
            </p:cNvSpPr>
            <p:nvPr/>
          </p:nvSpPr>
          <p:spPr bwMode="auto">
            <a:xfrm>
              <a:off x="4376738" y="310673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34.431</a:t>
              </a:r>
            </a:p>
          </p:txBody>
        </p:sp>
        <p:sp>
          <p:nvSpPr>
            <p:cNvPr id="484" name="Rectangle 69"/>
            <p:cNvSpPr>
              <a:spLocks noChangeArrowheads="1"/>
            </p:cNvSpPr>
            <p:nvPr/>
          </p:nvSpPr>
          <p:spPr bwMode="auto">
            <a:xfrm>
              <a:off x="4868863" y="310673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2491.1</a:t>
              </a:r>
            </a:p>
          </p:txBody>
        </p:sp>
        <p:sp>
          <p:nvSpPr>
            <p:cNvPr id="485" name="Rectangle 70"/>
            <p:cNvSpPr>
              <a:spLocks noChangeArrowheads="1"/>
            </p:cNvSpPr>
            <p:nvPr/>
          </p:nvSpPr>
          <p:spPr bwMode="auto">
            <a:xfrm>
              <a:off x="5362575" y="3106738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62</a:t>
              </a:r>
            </a:p>
          </p:txBody>
        </p:sp>
        <p:sp>
          <p:nvSpPr>
            <p:cNvPr id="486" name="Rectangle 71"/>
            <p:cNvSpPr>
              <a:spLocks noChangeArrowheads="1"/>
            </p:cNvSpPr>
            <p:nvPr/>
          </p:nvSpPr>
          <p:spPr bwMode="auto">
            <a:xfrm>
              <a:off x="5856288" y="310673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98.5</a:t>
              </a:r>
            </a:p>
          </p:txBody>
        </p:sp>
        <p:sp>
          <p:nvSpPr>
            <p:cNvPr id="487" name="Rectangle 72"/>
            <p:cNvSpPr>
              <a:spLocks noChangeArrowheads="1"/>
            </p:cNvSpPr>
            <p:nvPr/>
          </p:nvSpPr>
          <p:spPr bwMode="auto">
            <a:xfrm>
              <a:off x="2946400" y="3233738"/>
              <a:ext cx="4476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72</a:t>
              </a:r>
            </a:p>
          </p:txBody>
        </p:sp>
        <p:sp>
          <p:nvSpPr>
            <p:cNvPr id="488" name="Rectangle 73"/>
            <p:cNvSpPr>
              <a:spLocks noChangeArrowheads="1"/>
            </p:cNvSpPr>
            <p:nvPr/>
          </p:nvSpPr>
          <p:spPr bwMode="auto">
            <a:xfrm>
              <a:off x="3389313" y="3233738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209.061</a:t>
              </a:r>
            </a:p>
          </p:txBody>
        </p:sp>
        <p:sp>
          <p:nvSpPr>
            <p:cNvPr id="489" name="Rectangle 74"/>
            <p:cNvSpPr>
              <a:spLocks noChangeArrowheads="1"/>
            </p:cNvSpPr>
            <p:nvPr/>
          </p:nvSpPr>
          <p:spPr bwMode="auto">
            <a:xfrm>
              <a:off x="3881438" y="3233738"/>
              <a:ext cx="500062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0.412</a:t>
              </a:r>
            </a:p>
          </p:txBody>
        </p:sp>
        <p:sp>
          <p:nvSpPr>
            <p:cNvPr id="490" name="Rectangle 75"/>
            <p:cNvSpPr>
              <a:spLocks noChangeArrowheads="1"/>
            </p:cNvSpPr>
            <p:nvPr/>
          </p:nvSpPr>
          <p:spPr bwMode="auto">
            <a:xfrm>
              <a:off x="4376738" y="3233738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35.762</a:t>
              </a:r>
            </a:p>
          </p:txBody>
        </p:sp>
        <p:sp>
          <p:nvSpPr>
            <p:cNvPr id="491" name="Rectangle 76"/>
            <p:cNvSpPr>
              <a:spLocks noChangeArrowheads="1"/>
            </p:cNvSpPr>
            <p:nvPr/>
          </p:nvSpPr>
          <p:spPr bwMode="auto">
            <a:xfrm>
              <a:off x="4868863" y="3233738"/>
              <a:ext cx="500062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2545.6</a:t>
              </a:r>
            </a:p>
          </p:txBody>
        </p:sp>
        <p:sp>
          <p:nvSpPr>
            <p:cNvPr id="492" name="Rectangle 77"/>
            <p:cNvSpPr>
              <a:spLocks noChangeArrowheads="1"/>
            </p:cNvSpPr>
            <p:nvPr/>
          </p:nvSpPr>
          <p:spPr bwMode="auto">
            <a:xfrm>
              <a:off x="5362575" y="3233738"/>
              <a:ext cx="500063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65.6</a:t>
              </a:r>
            </a:p>
          </p:txBody>
        </p:sp>
        <p:sp>
          <p:nvSpPr>
            <p:cNvPr id="493" name="Rectangle 78"/>
            <p:cNvSpPr>
              <a:spLocks noChangeArrowheads="1"/>
            </p:cNvSpPr>
            <p:nvPr/>
          </p:nvSpPr>
          <p:spPr bwMode="auto">
            <a:xfrm>
              <a:off x="5856288" y="3233738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105.7</a:t>
              </a:r>
            </a:p>
          </p:txBody>
        </p:sp>
        <p:sp>
          <p:nvSpPr>
            <p:cNvPr id="494" name="Rectangle 79"/>
            <p:cNvSpPr>
              <a:spLocks noChangeArrowheads="1"/>
            </p:cNvSpPr>
            <p:nvPr/>
          </p:nvSpPr>
          <p:spPr bwMode="auto">
            <a:xfrm>
              <a:off x="2946400" y="3362325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72.5</a:t>
              </a:r>
            </a:p>
          </p:txBody>
        </p:sp>
        <p:sp>
          <p:nvSpPr>
            <p:cNvPr id="495" name="Rectangle 80"/>
            <p:cNvSpPr>
              <a:spLocks noChangeArrowheads="1"/>
            </p:cNvSpPr>
            <p:nvPr/>
          </p:nvSpPr>
          <p:spPr bwMode="auto">
            <a:xfrm>
              <a:off x="3389313" y="336232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210.075</a:t>
              </a:r>
            </a:p>
          </p:txBody>
        </p:sp>
        <p:sp>
          <p:nvSpPr>
            <p:cNvPr id="496" name="Rectangle 81"/>
            <p:cNvSpPr>
              <a:spLocks noChangeArrowheads="1"/>
            </p:cNvSpPr>
            <p:nvPr/>
          </p:nvSpPr>
          <p:spPr bwMode="auto">
            <a:xfrm>
              <a:off x="3881438" y="336232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0.418</a:t>
              </a:r>
            </a:p>
          </p:txBody>
        </p:sp>
        <p:sp>
          <p:nvSpPr>
            <p:cNvPr id="497" name="Rectangle 82"/>
            <p:cNvSpPr>
              <a:spLocks noChangeArrowheads="1"/>
            </p:cNvSpPr>
            <p:nvPr/>
          </p:nvSpPr>
          <p:spPr bwMode="auto">
            <a:xfrm>
              <a:off x="4376738" y="336232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38.033</a:t>
              </a:r>
            </a:p>
          </p:txBody>
        </p:sp>
        <p:sp>
          <p:nvSpPr>
            <p:cNvPr id="498" name="Rectangle 83"/>
            <p:cNvSpPr>
              <a:spLocks noChangeArrowheads="1"/>
            </p:cNvSpPr>
            <p:nvPr/>
          </p:nvSpPr>
          <p:spPr bwMode="auto">
            <a:xfrm>
              <a:off x="4868863" y="336232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2622.1</a:t>
              </a:r>
            </a:p>
          </p:txBody>
        </p:sp>
        <p:sp>
          <p:nvSpPr>
            <p:cNvPr id="499" name="Rectangle 84"/>
            <p:cNvSpPr>
              <a:spLocks noChangeArrowheads="1"/>
            </p:cNvSpPr>
            <p:nvPr/>
          </p:nvSpPr>
          <p:spPr bwMode="auto">
            <a:xfrm>
              <a:off x="5362575" y="3362325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67.6</a:t>
              </a:r>
            </a:p>
          </p:txBody>
        </p:sp>
        <p:sp>
          <p:nvSpPr>
            <p:cNvPr id="500" name="Rectangle 85"/>
            <p:cNvSpPr>
              <a:spLocks noChangeArrowheads="1"/>
            </p:cNvSpPr>
            <p:nvPr/>
          </p:nvSpPr>
          <p:spPr bwMode="auto">
            <a:xfrm>
              <a:off x="5856288" y="336232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112.3</a:t>
              </a:r>
            </a:p>
          </p:txBody>
        </p:sp>
        <p:sp>
          <p:nvSpPr>
            <p:cNvPr id="501" name="Rectangle 86"/>
            <p:cNvSpPr>
              <a:spLocks noChangeArrowheads="1"/>
            </p:cNvSpPr>
            <p:nvPr/>
          </p:nvSpPr>
          <p:spPr bwMode="auto">
            <a:xfrm>
              <a:off x="2946400" y="3490913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73</a:t>
              </a:r>
            </a:p>
          </p:txBody>
        </p:sp>
        <p:sp>
          <p:nvSpPr>
            <p:cNvPr id="502" name="Rectangle 87"/>
            <p:cNvSpPr>
              <a:spLocks noChangeArrowheads="1"/>
            </p:cNvSpPr>
            <p:nvPr/>
          </p:nvSpPr>
          <p:spPr bwMode="auto">
            <a:xfrm>
              <a:off x="3389313" y="34909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211.12</a:t>
              </a:r>
            </a:p>
          </p:txBody>
        </p:sp>
        <p:sp>
          <p:nvSpPr>
            <p:cNvPr id="503" name="Rectangle 88"/>
            <p:cNvSpPr>
              <a:spLocks noChangeArrowheads="1"/>
            </p:cNvSpPr>
            <p:nvPr/>
          </p:nvSpPr>
          <p:spPr bwMode="auto">
            <a:xfrm>
              <a:off x="3881438" y="349091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0.427</a:t>
              </a:r>
            </a:p>
          </p:txBody>
        </p:sp>
        <p:sp>
          <p:nvSpPr>
            <p:cNvPr id="504" name="Rectangle 89"/>
            <p:cNvSpPr>
              <a:spLocks noChangeArrowheads="1"/>
            </p:cNvSpPr>
            <p:nvPr/>
          </p:nvSpPr>
          <p:spPr bwMode="auto">
            <a:xfrm>
              <a:off x="4376738" y="34909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41.542</a:t>
              </a:r>
            </a:p>
          </p:txBody>
        </p:sp>
        <p:sp>
          <p:nvSpPr>
            <p:cNvPr id="505" name="Rectangle 90"/>
            <p:cNvSpPr>
              <a:spLocks noChangeArrowheads="1"/>
            </p:cNvSpPr>
            <p:nvPr/>
          </p:nvSpPr>
          <p:spPr bwMode="auto">
            <a:xfrm>
              <a:off x="4868863" y="349091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2734</a:t>
              </a:r>
            </a:p>
          </p:txBody>
        </p:sp>
        <p:sp>
          <p:nvSpPr>
            <p:cNvPr id="506" name="Rectangle 91"/>
            <p:cNvSpPr>
              <a:spLocks noChangeArrowheads="1"/>
            </p:cNvSpPr>
            <p:nvPr/>
          </p:nvSpPr>
          <p:spPr bwMode="auto">
            <a:xfrm>
              <a:off x="5362575" y="3490913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71.8</a:t>
              </a:r>
            </a:p>
          </p:txBody>
        </p:sp>
        <p:sp>
          <p:nvSpPr>
            <p:cNvPr id="507" name="Rectangle 92"/>
            <p:cNvSpPr>
              <a:spLocks noChangeArrowheads="1"/>
            </p:cNvSpPr>
            <p:nvPr/>
          </p:nvSpPr>
          <p:spPr bwMode="auto">
            <a:xfrm>
              <a:off x="5856288" y="34909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126.3</a:t>
              </a:r>
            </a:p>
          </p:txBody>
        </p:sp>
        <p:sp>
          <p:nvSpPr>
            <p:cNvPr id="508" name="Rectangle 93"/>
            <p:cNvSpPr>
              <a:spLocks noChangeArrowheads="1"/>
            </p:cNvSpPr>
            <p:nvPr/>
          </p:nvSpPr>
          <p:spPr bwMode="auto">
            <a:xfrm>
              <a:off x="2946400" y="3617913"/>
              <a:ext cx="4476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73.5</a:t>
              </a:r>
            </a:p>
          </p:txBody>
        </p:sp>
        <p:sp>
          <p:nvSpPr>
            <p:cNvPr id="509" name="Rectangle 94"/>
            <p:cNvSpPr>
              <a:spLocks noChangeArrowheads="1"/>
            </p:cNvSpPr>
            <p:nvPr/>
          </p:nvSpPr>
          <p:spPr bwMode="auto">
            <a:xfrm>
              <a:off x="3389313" y="3617913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212.092</a:t>
              </a:r>
            </a:p>
          </p:txBody>
        </p:sp>
        <p:sp>
          <p:nvSpPr>
            <p:cNvPr id="510" name="Rectangle 95"/>
            <p:cNvSpPr>
              <a:spLocks noChangeArrowheads="1"/>
            </p:cNvSpPr>
            <p:nvPr/>
          </p:nvSpPr>
          <p:spPr bwMode="auto">
            <a:xfrm>
              <a:off x="3881438" y="3617913"/>
              <a:ext cx="500062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0.442</a:t>
              </a:r>
            </a:p>
          </p:txBody>
        </p:sp>
        <p:sp>
          <p:nvSpPr>
            <p:cNvPr id="511" name="Rectangle 96"/>
            <p:cNvSpPr>
              <a:spLocks noChangeArrowheads="1"/>
            </p:cNvSpPr>
            <p:nvPr/>
          </p:nvSpPr>
          <p:spPr bwMode="auto">
            <a:xfrm>
              <a:off x="4376738" y="3617913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42.542</a:t>
              </a:r>
            </a:p>
          </p:txBody>
        </p:sp>
        <p:sp>
          <p:nvSpPr>
            <p:cNvPr id="512" name="Rectangle 97"/>
            <p:cNvSpPr>
              <a:spLocks noChangeArrowheads="1"/>
            </p:cNvSpPr>
            <p:nvPr/>
          </p:nvSpPr>
          <p:spPr bwMode="auto">
            <a:xfrm>
              <a:off x="4868863" y="3617913"/>
              <a:ext cx="500062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2738.3</a:t>
              </a:r>
            </a:p>
          </p:txBody>
        </p:sp>
        <p:sp>
          <p:nvSpPr>
            <p:cNvPr id="513" name="Rectangle 98"/>
            <p:cNvSpPr>
              <a:spLocks noChangeArrowheads="1"/>
            </p:cNvSpPr>
            <p:nvPr/>
          </p:nvSpPr>
          <p:spPr bwMode="auto">
            <a:xfrm>
              <a:off x="5362575" y="3617913"/>
              <a:ext cx="500063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74.4</a:t>
              </a:r>
            </a:p>
          </p:txBody>
        </p:sp>
        <p:sp>
          <p:nvSpPr>
            <p:cNvPr id="514" name="Rectangle 99"/>
            <p:cNvSpPr>
              <a:spLocks noChangeArrowheads="1"/>
            </p:cNvSpPr>
            <p:nvPr/>
          </p:nvSpPr>
          <p:spPr bwMode="auto">
            <a:xfrm>
              <a:off x="5856288" y="3617913"/>
              <a:ext cx="498475" cy="1349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125</a:t>
              </a:r>
            </a:p>
          </p:txBody>
        </p:sp>
        <p:sp>
          <p:nvSpPr>
            <p:cNvPr id="515" name="Rectangle 100"/>
            <p:cNvSpPr>
              <a:spLocks noChangeArrowheads="1"/>
            </p:cNvSpPr>
            <p:nvPr/>
          </p:nvSpPr>
          <p:spPr bwMode="auto">
            <a:xfrm>
              <a:off x="2946400" y="3746500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74</a:t>
              </a:r>
            </a:p>
          </p:txBody>
        </p:sp>
        <p:sp>
          <p:nvSpPr>
            <p:cNvPr id="516" name="Rectangle 101"/>
            <p:cNvSpPr>
              <a:spLocks noChangeArrowheads="1"/>
            </p:cNvSpPr>
            <p:nvPr/>
          </p:nvSpPr>
          <p:spPr bwMode="auto">
            <a:xfrm>
              <a:off x="3389313" y="37465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213.074</a:t>
              </a:r>
            </a:p>
          </p:txBody>
        </p:sp>
        <p:sp>
          <p:nvSpPr>
            <p:cNvPr id="517" name="Rectangle 102"/>
            <p:cNvSpPr>
              <a:spLocks noChangeArrowheads="1"/>
            </p:cNvSpPr>
            <p:nvPr/>
          </p:nvSpPr>
          <p:spPr bwMode="auto">
            <a:xfrm>
              <a:off x="3881438" y="374650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0.468</a:t>
              </a:r>
            </a:p>
          </p:txBody>
        </p:sp>
        <p:sp>
          <p:nvSpPr>
            <p:cNvPr id="518" name="Rectangle 103"/>
            <p:cNvSpPr>
              <a:spLocks noChangeArrowheads="1"/>
            </p:cNvSpPr>
            <p:nvPr/>
          </p:nvSpPr>
          <p:spPr bwMode="auto">
            <a:xfrm>
              <a:off x="4376738" y="37465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43.211</a:t>
              </a:r>
            </a:p>
          </p:txBody>
        </p:sp>
        <p:sp>
          <p:nvSpPr>
            <p:cNvPr id="519" name="Rectangle 104"/>
            <p:cNvSpPr>
              <a:spLocks noChangeArrowheads="1"/>
            </p:cNvSpPr>
            <p:nvPr/>
          </p:nvSpPr>
          <p:spPr bwMode="auto">
            <a:xfrm>
              <a:off x="4868863" y="374650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2747.4</a:t>
              </a:r>
            </a:p>
          </p:txBody>
        </p:sp>
        <p:sp>
          <p:nvSpPr>
            <p:cNvPr id="520" name="Rectangle 105"/>
            <p:cNvSpPr>
              <a:spLocks noChangeArrowheads="1"/>
            </p:cNvSpPr>
            <p:nvPr/>
          </p:nvSpPr>
          <p:spPr bwMode="auto">
            <a:xfrm>
              <a:off x="5362575" y="3746500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73</a:t>
              </a:r>
            </a:p>
          </p:txBody>
        </p:sp>
        <p:sp>
          <p:nvSpPr>
            <p:cNvPr id="521" name="Rectangle 106"/>
            <p:cNvSpPr>
              <a:spLocks noChangeArrowheads="1"/>
            </p:cNvSpPr>
            <p:nvPr/>
          </p:nvSpPr>
          <p:spPr bwMode="auto">
            <a:xfrm>
              <a:off x="5856288" y="374650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120.2</a:t>
              </a:r>
            </a:p>
          </p:txBody>
        </p:sp>
        <p:sp>
          <p:nvSpPr>
            <p:cNvPr id="522" name="Rectangle 107"/>
            <p:cNvSpPr>
              <a:spLocks noChangeArrowheads="1"/>
            </p:cNvSpPr>
            <p:nvPr/>
          </p:nvSpPr>
          <p:spPr bwMode="auto">
            <a:xfrm>
              <a:off x="2946400" y="3875088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74.5</a:t>
              </a:r>
            </a:p>
          </p:txBody>
        </p:sp>
        <p:sp>
          <p:nvSpPr>
            <p:cNvPr id="523" name="Rectangle 108"/>
            <p:cNvSpPr>
              <a:spLocks noChangeArrowheads="1"/>
            </p:cNvSpPr>
            <p:nvPr/>
          </p:nvSpPr>
          <p:spPr bwMode="auto">
            <a:xfrm>
              <a:off x="3389313" y="38750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214.042</a:t>
              </a:r>
            </a:p>
          </p:txBody>
        </p:sp>
        <p:sp>
          <p:nvSpPr>
            <p:cNvPr id="524" name="Rectangle 109"/>
            <p:cNvSpPr>
              <a:spLocks noChangeArrowheads="1"/>
            </p:cNvSpPr>
            <p:nvPr/>
          </p:nvSpPr>
          <p:spPr bwMode="auto">
            <a:xfrm>
              <a:off x="3881438" y="38750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0.493</a:t>
              </a:r>
            </a:p>
          </p:txBody>
        </p:sp>
        <p:sp>
          <p:nvSpPr>
            <p:cNvPr id="525" name="Rectangle 110"/>
            <p:cNvSpPr>
              <a:spLocks noChangeArrowheads="1"/>
            </p:cNvSpPr>
            <p:nvPr/>
          </p:nvSpPr>
          <p:spPr bwMode="auto">
            <a:xfrm>
              <a:off x="4376738" y="38750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46.062</a:t>
              </a:r>
            </a:p>
          </p:txBody>
        </p:sp>
        <p:sp>
          <p:nvSpPr>
            <p:cNvPr id="526" name="Rectangle 111"/>
            <p:cNvSpPr>
              <a:spLocks noChangeArrowheads="1"/>
            </p:cNvSpPr>
            <p:nvPr/>
          </p:nvSpPr>
          <p:spPr bwMode="auto">
            <a:xfrm>
              <a:off x="4868863" y="38750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2719.3</a:t>
              </a:r>
            </a:p>
          </p:txBody>
        </p:sp>
        <p:sp>
          <p:nvSpPr>
            <p:cNvPr id="527" name="Rectangle 112"/>
            <p:cNvSpPr>
              <a:spLocks noChangeArrowheads="1"/>
            </p:cNvSpPr>
            <p:nvPr/>
          </p:nvSpPr>
          <p:spPr bwMode="auto">
            <a:xfrm>
              <a:off x="5362575" y="3875088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73.6</a:t>
              </a:r>
            </a:p>
          </p:txBody>
        </p:sp>
        <p:sp>
          <p:nvSpPr>
            <p:cNvPr id="528" name="Rectangle 113"/>
            <p:cNvSpPr>
              <a:spLocks noChangeArrowheads="1"/>
            </p:cNvSpPr>
            <p:nvPr/>
          </p:nvSpPr>
          <p:spPr bwMode="auto">
            <a:xfrm>
              <a:off x="5856288" y="38750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130.2</a:t>
              </a:r>
            </a:p>
          </p:txBody>
        </p:sp>
        <p:sp>
          <p:nvSpPr>
            <p:cNvPr id="529" name="Rectangle 114"/>
            <p:cNvSpPr>
              <a:spLocks noChangeArrowheads="1"/>
            </p:cNvSpPr>
            <p:nvPr/>
          </p:nvSpPr>
          <p:spPr bwMode="auto">
            <a:xfrm>
              <a:off x="2946400" y="4002088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75</a:t>
              </a:r>
            </a:p>
          </p:txBody>
        </p:sp>
        <p:sp>
          <p:nvSpPr>
            <p:cNvPr id="530" name="Rectangle 115"/>
            <p:cNvSpPr>
              <a:spLocks noChangeArrowheads="1"/>
            </p:cNvSpPr>
            <p:nvPr/>
          </p:nvSpPr>
          <p:spPr bwMode="auto">
            <a:xfrm>
              <a:off x="3389313" y="40020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215.065</a:t>
              </a:r>
            </a:p>
          </p:txBody>
        </p:sp>
        <p:sp>
          <p:nvSpPr>
            <p:cNvPr id="531" name="Rectangle 116"/>
            <p:cNvSpPr>
              <a:spLocks noChangeArrowheads="1"/>
            </p:cNvSpPr>
            <p:nvPr/>
          </p:nvSpPr>
          <p:spPr bwMode="auto">
            <a:xfrm>
              <a:off x="3881438" y="40020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0.523</a:t>
              </a:r>
            </a:p>
          </p:txBody>
        </p:sp>
        <p:sp>
          <p:nvSpPr>
            <p:cNvPr id="532" name="Rectangle 117"/>
            <p:cNvSpPr>
              <a:spLocks noChangeArrowheads="1"/>
            </p:cNvSpPr>
            <p:nvPr/>
          </p:nvSpPr>
          <p:spPr bwMode="auto">
            <a:xfrm>
              <a:off x="4376738" y="40020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46.505</a:t>
              </a:r>
            </a:p>
          </p:txBody>
        </p:sp>
        <p:sp>
          <p:nvSpPr>
            <p:cNvPr id="533" name="Rectangle 118"/>
            <p:cNvSpPr>
              <a:spLocks noChangeArrowheads="1"/>
            </p:cNvSpPr>
            <p:nvPr/>
          </p:nvSpPr>
          <p:spPr bwMode="auto">
            <a:xfrm>
              <a:off x="4868863" y="40020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2642.7</a:t>
              </a:r>
            </a:p>
          </p:txBody>
        </p:sp>
        <p:sp>
          <p:nvSpPr>
            <p:cNvPr id="534" name="Rectangle 119"/>
            <p:cNvSpPr>
              <a:spLocks noChangeArrowheads="1"/>
            </p:cNvSpPr>
            <p:nvPr/>
          </p:nvSpPr>
          <p:spPr bwMode="auto">
            <a:xfrm>
              <a:off x="5362575" y="4002088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66.3</a:t>
              </a:r>
            </a:p>
          </p:txBody>
        </p:sp>
        <p:sp>
          <p:nvSpPr>
            <p:cNvPr id="535" name="Rectangle 120"/>
            <p:cNvSpPr>
              <a:spLocks noChangeArrowheads="1"/>
            </p:cNvSpPr>
            <p:nvPr/>
          </p:nvSpPr>
          <p:spPr bwMode="auto">
            <a:xfrm>
              <a:off x="5856288" y="40020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124.8</a:t>
              </a:r>
            </a:p>
          </p:txBody>
        </p:sp>
        <p:sp>
          <p:nvSpPr>
            <p:cNvPr id="536" name="Rectangle 121"/>
            <p:cNvSpPr>
              <a:spLocks noChangeArrowheads="1"/>
            </p:cNvSpPr>
            <p:nvPr/>
          </p:nvSpPr>
          <p:spPr bwMode="auto">
            <a:xfrm>
              <a:off x="2946400" y="4130675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75.5</a:t>
              </a:r>
            </a:p>
          </p:txBody>
        </p:sp>
        <p:sp>
          <p:nvSpPr>
            <p:cNvPr id="537" name="Rectangle 122"/>
            <p:cNvSpPr>
              <a:spLocks noChangeArrowheads="1"/>
            </p:cNvSpPr>
            <p:nvPr/>
          </p:nvSpPr>
          <p:spPr bwMode="auto">
            <a:xfrm>
              <a:off x="3389313" y="41306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216.195</a:t>
              </a:r>
            </a:p>
          </p:txBody>
        </p:sp>
        <p:sp>
          <p:nvSpPr>
            <p:cNvPr id="538" name="Rectangle 123"/>
            <p:cNvSpPr>
              <a:spLocks noChangeArrowheads="1"/>
            </p:cNvSpPr>
            <p:nvPr/>
          </p:nvSpPr>
          <p:spPr bwMode="auto">
            <a:xfrm>
              <a:off x="3881438" y="413067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0.54</a:t>
              </a:r>
            </a:p>
          </p:txBody>
        </p:sp>
        <p:sp>
          <p:nvSpPr>
            <p:cNvPr id="539" name="Rectangle 124"/>
            <p:cNvSpPr>
              <a:spLocks noChangeArrowheads="1"/>
            </p:cNvSpPr>
            <p:nvPr/>
          </p:nvSpPr>
          <p:spPr bwMode="auto">
            <a:xfrm>
              <a:off x="4376738" y="41306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49.618</a:t>
              </a:r>
            </a:p>
          </p:txBody>
        </p:sp>
        <p:sp>
          <p:nvSpPr>
            <p:cNvPr id="540" name="Rectangle 125"/>
            <p:cNvSpPr>
              <a:spLocks noChangeArrowheads="1"/>
            </p:cNvSpPr>
            <p:nvPr/>
          </p:nvSpPr>
          <p:spPr bwMode="auto">
            <a:xfrm>
              <a:off x="4868863" y="413067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2714.9</a:t>
              </a:r>
            </a:p>
          </p:txBody>
        </p:sp>
        <p:sp>
          <p:nvSpPr>
            <p:cNvPr id="541" name="Rectangle 126"/>
            <p:cNvSpPr>
              <a:spLocks noChangeArrowheads="1"/>
            </p:cNvSpPr>
            <p:nvPr/>
          </p:nvSpPr>
          <p:spPr bwMode="auto">
            <a:xfrm>
              <a:off x="5362575" y="4130675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65.7</a:t>
              </a:r>
            </a:p>
          </p:txBody>
        </p:sp>
        <p:sp>
          <p:nvSpPr>
            <p:cNvPr id="542" name="Rectangle 127"/>
            <p:cNvSpPr>
              <a:spLocks noChangeArrowheads="1"/>
            </p:cNvSpPr>
            <p:nvPr/>
          </p:nvSpPr>
          <p:spPr bwMode="auto">
            <a:xfrm>
              <a:off x="5856288" y="41306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140</a:t>
              </a:r>
            </a:p>
          </p:txBody>
        </p:sp>
        <p:sp>
          <p:nvSpPr>
            <p:cNvPr id="543" name="Rectangle 128"/>
            <p:cNvSpPr>
              <a:spLocks noChangeArrowheads="1"/>
            </p:cNvSpPr>
            <p:nvPr/>
          </p:nvSpPr>
          <p:spPr bwMode="auto">
            <a:xfrm>
              <a:off x="2946400" y="4259263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76</a:t>
              </a:r>
            </a:p>
          </p:txBody>
        </p:sp>
        <p:sp>
          <p:nvSpPr>
            <p:cNvPr id="544" name="Rectangle 129"/>
            <p:cNvSpPr>
              <a:spLocks noChangeArrowheads="1"/>
            </p:cNvSpPr>
            <p:nvPr/>
          </p:nvSpPr>
          <p:spPr bwMode="auto">
            <a:xfrm>
              <a:off x="3389313" y="42592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217.249</a:t>
              </a:r>
            </a:p>
          </p:txBody>
        </p:sp>
        <p:sp>
          <p:nvSpPr>
            <p:cNvPr id="545" name="Rectangle 130"/>
            <p:cNvSpPr>
              <a:spLocks noChangeArrowheads="1"/>
            </p:cNvSpPr>
            <p:nvPr/>
          </p:nvSpPr>
          <p:spPr bwMode="auto">
            <a:xfrm>
              <a:off x="3881438" y="425926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0.558</a:t>
              </a:r>
            </a:p>
          </p:txBody>
        </p:sp>
        <p:sp>
          <p:nvSpPr>
            <p:cNvPr id="546" name="Rectangle 131"/>
            <p:cNvSpPr>
              <a:spLocks noChangeArrowheads="1"/>
            </p:cNvSpPr>
            <p:nvPr/>
          </p:nvSpPr>
          <p:spPr bwMode="auto">
            <a:xfrm>
              <a:off x="4376738" y="42592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52.886</a:t>
              </a:r>
            </a:p>
          </p:txBody>
        </p:sp>
        <p:sp>
          <p:nvSpPr>
            <p:cNvPr id="547" name="Rectangle 132"/>
            <p:cNvSpPr>
              <a:spLocks noChangeArrowheads="1"/>
            </p:cNvSpPr>
            <p:nvPr/>
          </p:nvSpPr>
          <p:spPr bwMode="auto">
            <a:xfrm>
              <a:off x="4868863" y="425926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2804.4</a:t>
              </a:r>
            </a:p>
          </p:txBody>
        </p:sp>
        <p:sp>
          <p:nvSpPr>
            <p:cNvPr id="548" name="Rectangle 133"/>
            <p:cNvSpPr>
              <a:spLocks noChangeArrowheads="1"/>
            </p:cNvSpPr>
            <p:nvPr/>
          </p:nvSpPr>
          <p:spPr bwMode="auto">
            <a:xfrm>
              <a:off x="5362575" y="4259263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69.9</a:t>
              </a:r>
            </a:p>
          </p:txBody>
        </p:sp>
        <p:sp>
          <p:nvSpPr>
            <p:cNvPr id="549" name="Rectangle 134"/>
            <p:cNvSpPr>
              <a:spLocks noChangeArrowheads="1"/>
            </p:cNvSpPr>
            <p:nvPr/>
          </p:nvSpPr>
          <p:spPr bwMode="auto">
            <a:xfrm>
              <a:off x="5856288" y="42592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156.4</a:t>
              </a:r>
            </a:p>
          </p:txBody>
        </p:sp>
        <p:sp>
          <p:nvSpPr>
            <p:cNvPr id="550" name="Rectangle 135"/>
            <p:cNvSpPr>
              <a:spLocks noChangeArrowheads="1"/>
            </p:cNvSpPr>
            <p:nvPr/>
          </p:nvSpPr>
          <p:spPr bwMode="auto">
            <a:xfrm>
              <a:off x="2946400" y="4386263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76.5</a:t>
              </a:r>
            </a:p>
          </p:txBody>
        </p:sp>
        <p:sp>
          <p:nvSpPr>
            <p:cNvPr id="551" name="Rectangle 136"/>
            <p:cNvSpPr>
              <a:spLocks noChangeArrowheads="1"/>
            </p:cNvSpPr>
            <p:nvPr/>
          </p:nvSpPr>
          <p:spPr bwMode="auto">
            <a:xfrm>
              <a:off x="3389313" y="43862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218.233</a:t>
              </a:r>
            </a:p>
          </p:txBody>
        </p:sp>
        <p:sp>
          <p:nvSpPr>
            <p:cNvPr id="552" name="Rectangle 137"/>
            <p:cNvSpPr>
              <a:spLocks noChangeArrowheads="1"/>
            </p:cNvSpPr>
            <p:nvPr/>
          </p:nvSpPr>
          <p:spPr bwMode="auto">
            <a:xfrm>
              <a:off x="3881438" y="438626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0.57</a:t>
              </a:r>
            </a:p>
          </p:txBody>
        </p:sp>
        <p:sp>
          <p:nvSpPr>
            <p:cNvPr id="553" name="Rectangle 138"/>
            <p:cNvSpPr>
              <a:spLocks noChangeArrowheads="1"/>
            </p:cNvSpPr>
            <p:nvPr/>
          </p:nvSpPr>
          <p:spPr bwMode="auto">
            <a:xfrm>
              <a:off x="4376738" y="43862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54.991</a:t>
              </a:r>
            </a:p>
          </p:txBody>
        </p:sp>
        <p:sp>
          <p:nvSpPr>
            <p:cNvPr id="554" name="Rectangle 139"/>
            <p:cNvSpPr>
              <a:spLocks noChangeArrowheads="1"/>
            </p:cNvSpPr>
            <p:nvPr/>
          </p:nvSpPr>
          <p:spPr bwMode="auto">
            <a:xfrm>
              <a:off x="4868863" y="438626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2828.6</a:t>
              </a:r>
            </a:p>
          </p:txBody>
        </p:sp>
        <p:sp>
          <p:nvSpPr>
            <p:cNvPr id="555" name="Rectangle 140"/>
            <p:cNvSpPr>
              <a:spLocks noChangeArrowheads="1"/>
            </p:cNvSpPr>
            <p:nvPr/>
          </p:nvSpPr>
          <p:spPr bwMode="auto">
            <a:xfrm>
              <a:off x="5362575" y="4386263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72.5</a:t>
              </a:r>
            </a:p>
          </p:txBody>
        </p:sp>
        <p:sp>
          <p:nvSpPr>
            <p:cNvPr id="556" name="Rectangle 141"/>
            <p:cNvSpPr>
              <a:spLocks noChangeArrowheads="1"/>
            </p:cNvSpPr>
            <p:nvPr/>
          </p:nvSpPr>
          <p:spPr bwMode="auto">
            <a:xfrm>
              <a:off x="5856288" y="43862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162.4</a:t>
              </a:r>
            </a:p>
          </p:txBody>
        </p:sp>
        <p:sp>
          <p:nvSpPr>
            <p:cNvPr id="557" name="Rectangle 142"/>
            <p:cNvSpPr>
              <a:spLocks noChangeArrowheads="1"/>
            </p:cNvSpPr>
            <p:nvPr/>
          </p:nvSpPr>
          <p:spPr bwMode="auto">
            <a:xfrm>
              <a:off x="2946400" y="4514850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77</a:t>
              </a:r>
            </a:p>
          </p:txBody>
        </p:sp>
        <p:sp>
          <p:nvSpPr>
            <p:cNvPr id="558" name="Rectangle 143"/>
            <p:cNvSpPr>
              <a:spLocks noChangeArrowheads="1"/>
            </p:cNvSpPr>
            <p:nvPr/>
          </p:nvSpPr>
          <p:spPr bwMode="auto">
            <a:xfrm>
              <a:off x="3389313" y="45148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219.344</a:t>
              </a:r>
            </a:p>
          </p:txBody>
        </p:sp>
        <p:sp>
          <p:nvSpPr>
            <p:cNvPr id="559" name="Rectangle 144"/>
            <p:cNvSpPr>
              <a:spLocks noChangeArrowheads="1"/>
            </p:cNvSpPr>
            <p:nvPr/>
          </p:nvSpPr>
          <p:spPr bwMode="auto">
            <a:xfrm>
              <a:off x="3881438" y="451485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0.587</a:t>
              </a:r>
            </a:p>
          </p:txBody>
        </p:sp>
        <p:sp>
          <p:nvSpPr>
            <p:cNvPr id="560" name="Rectangle 145"/>
            <p:cNvSpPr>
              <a:spLocks noChangeArrowheads="1"/>
            </p:cNvSpPr>
            <p:nvPr/>
          </p:nvSpPr>
          <p:spPr bwMode="auto">
            <a:xfrm>
              <a:off x="4376738" y="45148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56.999</a:t>
              </a:r>
            </a:p>
          </p:txBody>
        </p:sp>
        <p:sp>
          <p:nvSpPr>
            <p:cNvPr id="561" name="Rectangle 146"/>
            <p:cNvSpPr>
              <a:spLocks noChangeArrowheads="1"/>
            </p:cNvSpPr>
            <p:nvPr/>
          </p:nvSpPr>
          <p:spPr bwMode="auto">
            <a:xfrm>
              <a:off x="4868863" y="451485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2896</a:t>
              </a:r>
            </a:p>
          </p:txBody>
        </p:sp>
        <p:sp>
          <p:nvSpPr>
            <p:cNvPr id="562" name="Rectangle 147"/>
            <p:cNvSpPr>
              <a:spLocks noChangeArrowheads="1"/>
            </p:cNvSpPr>
            <p:nvPr/>
          </p:nvSpPr>
          <p:spPr bwMode="auto">
            <a:xfrm>
              <a:off x="5362575" y="4514850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75.5</a:t>
              </a:r>
            </a:p>
          </p:txBody>
        </p:sp>
        <p:sp>
          <p:nvSpPr>
            <p:cNvPr id="563" name="Rectangle 148"/>
            <p:cNvSpPr>
              <a:spLocks noChangeArrowheads="1"/>
            </p:cNvSpPr>
            <p:nvPr/>
          </p:nvSpPr>
          <p:spPr bwMode="auto">
            <a:xfrm>
              <a:off x="5856288" y="45148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177</a:t>
              </a:r>
            </a:p>
          </p:txBody>
        </p:sp>
        <p:sp>
          <p:nvSpPr>
            <p:cNvPr id="564" name="Rectangle 149"/>
            <p:cNvSpPr>
              <a:spLocks noChangeArrowheads="1"/>
            </p:cNvSpPr>
            <p:nvPr/>
          </p:nvSpPr>
          <p:spPr bwMode="auto">
            <a:xfrm>
              <a:off x="2946400" y="4641850"/>
              <a:ext cx="4476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77.5</a:t>
              </a:r>
            </a:p>
          </p:txBody>
        </p:sp>
        <p:sp>
          <p:nvSpPr>
            <p:cNvPr id="565" name="Rectangle 150"/>
            <p:cNvSpPr>
              <a:spLocks noChangeArrowheads="1"/>
            </p:cNvSpPr>
            <p:nvPr/>
          </p:nvSpPr>
          <p:spPr bwMode="auto">
            <a:xfrm>
              <a:off x="3389313" y="4641850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220.458</a:t>
              </a:r>
            </a:p>
          </p:txBody>
        </p:sp>
        <p:sp>
          <p:nvSpPr>
            <p:cNvPr id="566" name="Rectangle 151"/>
            <p:cNvSpPr>
              <a:spLocks noChangeArrowheads="1"/>
            </p:cNvSpPr>
            <p:nvPr/>
          </p:nvSpPr>
          <p:spPr bwMode="auto">
            <a:xfrm>
              <a:off x="3881438" y="4641850"/>
              <a:ext cx="500062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0.608</a:t>
              </a:r>
            </a:p>
          </p:txBody>
        </p:sp>
        <p:sp>
          <p:nvSpPr>
            <p:cNvPr id="567" name="Rectangle 152"/>
            <p:cNvSpPr>
              <a:spLocks noChangeArrowheads="1"/>
            </p:cNvSpPr>
            <p:nvPr/>
          </p:nvSpPr>
          <p:spPr bwMode="auto">
            <a:xfrm>
              <a:off x="4376738" y="4641850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60.342</a:t>
              </a:r>
            </a:p>
          </p:txBody>
        </p:sp>
        <p:sp>
          <p:nvSpPr>
            <p:cNvPr id="568" name="Rectangle 153"/>
            <p:cNvSpPr>
              <a:spLocks noChangeArrowheads="1"/>
            </p:cNvSpPr>
            <p:nvPr/>
          </p:nvSpPr>
          <p:spPr bwMode="auto">
            <a:xfrm>
              <a:off x="4868863" y="4641850"/>
              <a:ext cx="500062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3001.8</a:t>
              </a:r>
            </a:p>
          </p:txBody>
        </p:sp>
        <p:sp>
          <p:nvSpPr>
            <p:cNvPr id="569" name="Rectangle 154"/>
            <p:cNvSpPr>
              <a:spLocks noChangeArrowheads="1"/>
            </p:cNvSpPr>
            <p:nvPr/>
          </p:nvSpPr>
          <p:spPr bwMode="auto">
            <a:xfrm>
              <a:off x="5362575" y="4641850"/>
              <a:ext cx="500063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78.9</a:t>
              </a:r>
            </a:p>
          </p:txBody>
        </p:sp>
        <p:sp>
          <p:nvSpPr>
            <p:cNvPr id="570" name="Rectangle 155"/>
            <p:cNvSpPr>
              <a:spLocks noChangeArrowheads="1"/>
            </p:cNvSpPr>
            <p:nvPr/>
          </p:nvSpPr>
          <p:spPr bwMode="auto">
            <a:xfrm>
              <a:off x="5856288" y="4641850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186.5</a:t>
              </a:r>
            </a:p>
          </p:txBody>
        </p:sp>
        <p:sp>
          <p:nvSpPr>
            <p:cNvPr id="571" name="Rectangle 156"/>
            <p:cNvSpPr>
              <a:spLocks noChangeArrowheads="1"/>
            </p:cNvSpPr>
            <p:nvPr/>
          </p:nvSpPr>
          <p:spPr bwMode="auto">
            <a:xfrm>
              <a:off x="2946400" y="4770438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78</a:t>
              </a:r>
            </a:p>
          </p:txBody>
        </p:sp>
        <p:sp>
          <p:nvSpPr>
            <p:cNvPr id="572" name="Rectangle 157"/>
            <p:cNvSpPr>
              <a:spLocks noChangeArrowheads="1"/>
            </p:cNvSpPr>
            <p:nvPr/>
          </p:nvSpPr>
          <p:spPr bwMode="auto">
            <a:xfrm>
              <a:off x="3389313" y="477043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221.629</a:t>
              </a:r>
            </a:p>
          </p:txBody>
        </p:sp>
        <p:sp>
          <p:nvSpPr>
            <p:cNvPr id="573" name="Rectangle 158"/>
            <p:cNvSpPr>
              <a:spLocks noChangeArrowheads="1"/>
            </p:cNvSpPr>
            <p:nvPr/>
          </p:nvSpPr>
          <p:spPr bwMode="auto">
            <a:xfrm>
              <a:off x="3881438" y="477043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0.627</a:t>
              </a:r>
            </a:p>
          </p:txBody>
        </p:sp>
        <p:sp>
          <p:nvSpPr>
            <p:cNvPr id="574" name="Rectangle 159"/>
            <p:cNvSpPr>
              <a:spLocks noChangeArrowheads="1"/>
            </p:cNvSpPr>
            <p:nvPr/>
          </p:nvSpPr>
          <p:spPr bwMode="auto">
            <a:xfrm>
              <a:off x="4376738" y="477043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61.24</a:t>
              </a:r>
            </a:p>
          </p:txBody>
        </p:sp>
        <p:sp>
          <p:nvSpPr>
            <p:cNvPr id="575" name="Rectangle 160"/>
            <p:cNvSpPr>
              <a:spLocks noChangeArrowheads="1"/>
            </p:cNvSpPr>
            <p:nvPr/>
          </p:nvSpPr>
          <p:spPr bwMode="auto">
            <a:xfrm>
              <a:off x="4868863" y="477043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3020.5</a:t>
              </a:r>
            </a:p>
          </p:txBody>
        </p:sp>
        <p:sp>
          <p:nvSpPr>
            <p:cNvPr id="576" name="Rectangle 161"/>
            <p:cNvSpPr>
              <a:spLocks noChangeArrowheads="1"/>
            </p:cNvSpPr>
            <p:nvPr/>
          </p:nvSpPr>
          <p:spPr bwMode="auto">
            <a:xfrm>
              <a:off x="5362575" y="4770438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78.8</a:t>
              </a:r>
            </a:p>
          </p:txBody>
        </p:sp>
        <p:sp>
          <p:nvSpPr>
            <p:cNvPr id="577" name="Rectangle 162"/>
            <p:cNvSpPr>
              <a:spLocks noChangeArrowheads="1"/>
            </p:cNvSpPr>
            <p:nvPr/>
          </p:nvSpPr>
          <p:spPr bwMode="auto">
            <a:xfrm>
              <a:off x="5856288" y="477043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188.9</a:t>
              </a:r>
            </a:p>
          </p:txBody>
        </p:sp>
        <p:sp>
          <p:nvSpPr>
            <p:cNvPr id="578" name="Rectangle 163"/>
            <p:cNvSpPr>
              <a:spLocks noChangeArrowheads="1"/>
            </p:cNvSpPr>
            <p:nvPr/>
          </p:nvSpPr>
          <p:spPr bwMode="auto">
            <a:xfrm>
              <a:off x="2946400" y="4899025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78.5</a:t>
              </a:r>
            </a:p>
          </p:txBody>
        </p:sp>
        <p:sp>
          <p:nvSpPr>
            <p:cNvPr id="579" name="Rectangle 164"/>
            <p:cNvSpPr>
              <a:spLocks noChangeArrowheads="1"/>
            </p:cNvSpPr>
            <p:nvPr/>
          </p:nvSpPr>
          <p:spPr bwMode="auto">
            <a:xfrm>
              <a:off x="3389313" y="489902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222.805</a:t>
              </a:r>
            </a:p>
          </p:txBody>
        </p:sp>
        <p:sp>
          <p:nvSpPr>
            <p:cNvPr id="580" name="Rectangle 165"/>
            <p:cNvSpPr>
              <a:spLocks noChangeArrowheads="1"/>
            </p:cNvSpPr>
            <p:nvPr/>
          </p:nvSpPr>
          <p:spPr bwMode="auto">
            <a:xfrm>
              <a:off x="3881438" y="489902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0.655</a:t>
              </a:r>
            </a:p>
          </p:txBody>
        </p:sp>
        <p:sp>
          <p:nvSpPr>
            <p:cNvPr id="581" name="Rectangle 166"/>
            <p:cNvSpPr>
              <a:spLocks noChangeArrowheads="1"/>
            </p:cNvSpPr>
            <p:nvPr/>
          </p:nvSpPr>
          <p:spPr bwMode="auto">
            <a:xfrm>
              <a:off x="4376738" y="489902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67.136</a:t>
              </a:r>
            </a:p>
          </p:txBody>
        </p:sp>
        <p:sp>
          <p:nvSpPr>
            <p:cNvPr id="582" name="Rectangle 167"/>
            <p:cNvSpPr>
              <a:spLocks noChangeArrowheads="1"/>
            </p:cNvSpPr>
            <p:nvPr/>
          </p:nvSpPr>
          <p:spPr bwMode="auto">
            <a:xfrm>
              <a:off x="4868863" y="489902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3142.6</a:t>
              </a:r>
            </a:p>
          </p:txBody>
        </p:sp>
        <p:sp>
          <p:nvSpPr>
            <p:cNvPr id="583" name="Rectangle 168"/>
            <p:cNvSpPr>
              <a:spLocks noChangeArrowheads="1"/>
            </p:cNvSpPr>
            <p:nvPr/>
          </p:nvSpPr>
          <p:spPr bwMode="auto">
            <a:xfrm>
              <a:off x="5362575" y="4899025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83.3</a:t>
              </a:r>
            </a:p>
          </p:txBody>
        </p:sp>
        <p:sp>
          <p:nvSpPr>
            <p:cNvPr id="584" name="Rectangle 169"/>
            <p:cNvSpPr>
              <a:spLocks noChangeArrowheads="1"/>
            </p:cNvSpPr>
            <p:nvPr/>
          </p:nvSpPr>
          <p:spPr bwMode="auto">
            <a:xfrm>
              <a:off x="5856288" y="489902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210</a:t>
              </a:r>
            </a:p>
          </p:txBody>
        </p:sp>
        <p:sp>
          <p:nvSpPr>
            <p:cNvPr id="585" name="Rectangle 170"/>
            <p:cNvSpPr>
              <a:spLocks noChangeArrowheads="1"/>
            </p:cNvSpPr>
            <p:nvPr/>
          </p:nvSpPr>
          <p:spPr bwMode="auto">
            <a:xfrm>
              <a:off x="2946400" y="5026025"/>
              <a:ext cx="4476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79</a:t>
              </a:r>
            </a:p>
          </p:txBody>
        </p:sp>
        <p:sp>
          <p:nvSpPr>
            <p:cNvPr id="586" name="Rectangle 171"/>
            <p:cNvSpPr>
              <a:spLocks noChangeArrowheads="1"/>
            </p:cNvSpPr>
            <p:nvPr/>
          </p:nvSpPr>
          <p:spPr bwMode="auto">
            <a:xfrm>
              <a:off x="3389313" y="5026025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224.053</a:t>
              </a:r>
            </a:p>
          </p:txBody>
        </p:sp>
        <p:sp>
          <p:nvSpPr>
            <p:cNvPr id="587" name="Rectangle 172"/>
            <p:cNvSpPr>
              <a:spLocks noChangeArrowheads="1"/>
            </p:cNvSpPr>
            <p:nvPr/>
          </p:nvSpPr>
          <p:spPr bwMode="auto">
            <a:xfrm>
              <a:off x="3881438" y="5026025"/>
              <a:ext cx="500062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0.685</a:t>
              </a:r>
            </a:p>
          </p:txBody>
        </p:sp>
        <p:sp>
          <p:nvSpPr>
            <p:cNvPr id="588" name="Rectangle 173"/>
            <p:cNvSpPr>
              <a:spLocks noChangeArrowheads="1"/>
            </p:cNvSpPr>
            <p:nvPr/>
          </p:nvSpPr>
          <p:spPr bwMode="auto">
            <a:xfrm>
              <a:off x="4376738" y="5026025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71.174</a:t>
              </a:r>
            </a:p>
          </p:txBody>
        </p:sp>
        <p:sp>
          <p:nvSpPr>
            <p:cNvPr id="589" name="Rectangle 174"/>
            <p:cNvSpPr>
              <a:spLocks noChangeArrowheads="1"/>
            </p:cNvSpPr>
            <p:nvPr/>
          </p:nvSpPr>
          <p:spPr bwMode="auto">
            <a:xfrm>
              <a:off x="4868863" y="5026025"/>
              <a:ext cx="500062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3181.7</a:t>
              </a:r>
            </a:p>
          </p:txBody>
        </p:sp>
        <p:sp>
          <p:nvSpPr>
            <p:cNvPr id="590" name="Rectangle 175"/>
            <p:cNvSpPr>
              <a:spLocks noChangeArrowheads="1"/>
            </p:cNvSpPr>
            <p:nvPr/>
          </p:nvSpPr>
          <p:spPr bwMode="auto">
            <a:xfrm>
              <a:off x="5362575" y="5026025"/>
              <a:ext cx="500063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85.1</a:t>
              </a:r>
            </a:p>
          </p:txBody>
        </p:sp>
        <p:sp>
          <p:nvSpPr>
            <p:cNvPr id="591" name="Rectangle 176"/>
            <p:cNvSpPr>
              <a:spLocks noChangeArrowheads="1"/>
            </p:cNvSpPr>
            <p:nvPr/>
          </p:nvSpPr>
          <p:spPr bwMode="auto">
            <a:xfrm>
              <a:off x="5856288" y="5026025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215.6</a:t>
              </a:r>
            </a:p>
          </p:txBody>
        </p:sp>
        <p:sp>
          <p:nvSpPr>
            <p:cNvPr id="592" name="Rectangle 177"/>
            <p:cNvSpPr>
              <a:spLocks noChangeArrowheads="1"/>
            </p:cNvSpPr>
            <p:nvPr/>
          </p:nvSpPr>
          <p:spPr bwMode="auto">
            <a:xfrm>
              <a:off x="2946400" y="5154613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79.5</a:t>
              </a:r>
            </a:p>
          </p:txBody>
        </p:sp>
        <p:sp>
          <p:nvSpPr>
            <p:cNvPr id="593" name="Rectangle 178"/>
            <p:cNvSpPr>
              <a:spLocks noChangeArrowheads="1"/>
            </p:cNvSpPr>
            <p:nvPr/>
          </p:nvSpPr>
          <p:spPr bwMode="auto">
            <a:xfrm>
              <a:off x="3389313" y="51546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225.295</a:t>
              </a:r>
            </a:p>
          </p:txBody>
        </p:sp>
        <p:sp>
          <p:nvSpPr>
            <p:cNvPr id="594" name="Rectangle 179"/>
            <p:cNvSpPr>
              <a:spLocks noChangeArrowheads="1"/>
            </p:cNvSpPr>
            <p:nvPr/>
          </p:nvSpPr>
          <p:spPr bwMode="auto">
            <a:xfrm>
              <a:off x="3881438" y="515461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0.73</a:t>
              </a:r>
            </a:p>
          </p:txBody>
        </p:sp>
        <p:sp>
          <p:nvSpPr>
            <p:cNvPr id="595" name="Rectangle 180"/>
            <p:cNvSpPr>
              <a:spLocks noChangeArrowheads="1"/>
            </p:cNvSpPr>
            <p:nvPr/>
          </p:nvSpPr>
          <p:spPr bwMode="auto">
            <a:xfrm>
              <a:off x="4376738" y="51546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73.667</a:t>
              </a:r>
            </a:p>
          </p:txBody>
        </p:sp>
        <p:sp>
          <p:nvSpPr>
            <p:cNvPr id="596" name="Rectangle 181"/>
            <p:cNvSpPr>
              <a:spLocks noChangeArrowheads="1"/>
            </p:cNvSpPr>
            <p:nvPr/>
          </p:nvSpPr>
          <p:spPr bwMode="auto">
            <a:xfrm>
              <a:off x="4868863" y="515461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3207.4</a:t>
              </a:r>
            </a:p>
          </p:txBody>
        </p:sp>
        <p:sp>
          <p:nvSpPr>
            <p:cNvPr id="597" name="Rectangle 182"/>
            <p:cNvSpPr>
              <a:spLocks noChangeArrowheads="1"/>
            </p:cNvSpPr>
            <p:nvPr/>
          </p:nvSpPr>
          <p:spPr bwMode="auto">
            <a:xfrm>
              <a:off x="5362575" y="5154613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85.6</a:t>
              </a:r>
            </a:p>
          </p:txBody>
        </p:sp>
        <p:sp>
          <p:nvSpPr>
            <p:cNvPr id="598" name="Rectangle 183"/>
            <p:cNvSpPr>
              <a:spLocks noChangeArrowheads="1"/>
            </p:cNvSpPr>
            <p:nvPr/>
          </p:nvSpPr>
          <p:spPr bwMode="auto">
            <a:xfrm>
              <a:off x="5856288" y="515461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223.9</a:t>
              </a:r>
            </a:p>
          </p:txBody>
        </p:sp>
        <p:sp>
          <p:nvSpPr>
            <p:cNvPr id="599" name="Rectangle 184"/>
            <p:cNvSpPr>
              <a:spLocks noChangeArrowheads="1"/>
            </p:cNvSpPr>
            <p:nvPr/>
          </p:nvSpPr>
          <p:spPr bwMode="auto">
            <a:xfrm>
              <a:off x="2946400" y="5284788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600" name="Rectangle 185"/>
            <p:cNvSpPr>
              <a:spLocks noChangeArrowheads="1"/>
            </p:cNvSpPr>
            <p:nvPr/>
          </p:nvSpPr>
          <p:spPr bwMode="auto">
            <a:xfrm>
              <a:off x="3389313" y="52847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226.656</a:t>
              </a:r>
            </a:p>
          </p:txBody>
        </p:sp>
        <p:sp>
          <p:nvSpPr>
            <p:cNvPr id="601" name="Rectangle 186"/>
            <p:cNvSpPr>
              <a:spLocks noChangeArrowheads="1"/>
            </p:cNvSpPr>
            <p:nvPr/>
          </p:nvSpPr>
          <p:spPr bwMode="auto">
            <a:xfrm>
              <a:off x="3881438" y="52847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0.78</a:t>
              </a:r>
            </a:p>
          </p:txBody>
        </p:sp>
        <p:sp>
          <p:nvSpPr>
            <p:cNvPr id="602" name="Rectangle 187"/>
            <p:cNvSpPr>
              <a:spLocks noChangeArrowheads="1"/>
            </p:cNvSpPr>
            <p:nvPr/>
          </p:nvSpPr>
          <p:spPr bwMode="auto">
            <a:xfrm>
              <a:off x="4376738" y="52847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79.407</a:t>
              </a:r>
            </a:p>
          </p:txBody>
        </p:sp>
        <p:sp>
          <p:nvSpPr>
            <p:cNvPr id="603" name="Rectangle 188"/>
            <p:cNvSpPr>
              <a:spLocks noChangeArrowheads="1"/>
            </p:cNvSpPr>
            <p:nvPr/>
          </p:nvSpPr>
          <p:spPr bwMode="auto">
            <a:xfrm>
              <a:off x="4868863" y="52847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3233.4</a:t>
              </a:r>
            </a:p>
          </p:txBody>
        </p:sp>
        <p:sp>
          <p:nvSpPr>
            <p:cNvPr id="604" name="Rectangle 189"/>
            <p:cNvSpPr>
              <a:spLocks noChangeArrowheads="1"/>
            </p:cNvSpPr>
            <p:nvPr/>
          </p:nvSpPr>
          <p:spPr bwMode="auto">
            <a:xfrm>
              <a:off x="5362575" y="5284788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85.9</a:t>
              </a:r>
            </a:p>
          </p:txBody>
        </p:sp>
        <p:sp>
          <p:nvSpPr>
            <p:cNvPr id="605" name="Rectangle 190"/>
            <p:cNvSpPr>
              <a:spLocks noChangeArrowheads="1"/>
            </p:cNvSpPr>
            <p:nvPr/>
          </p:nvSpPr>
          <p:spPr bwMode="auto">
            <a:xfrm>
              <a:off x="5856288" y="52847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225</a:t>
              </a:r>
            </a:p>
          </p:txBody>
        </p:sp>
        <p:sp>
          <p:nvSpPr>
            <p:cNvPr id="606" name="Rectangle 191"/>
            <p:cNvSpPr>
              <a:spLocks noChangeArrowheads="1"/>
            </p:cNvSpPr>
            <p:nvPr/>
          </p:nvSpPr>
          <p:spPr bwMode="auto">
            <a:xfrm>
              <a:off x="2946400" y="5411788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80.5</a:t>
              </a:r>
            </a:p>
          </p:txBody>
        </p:sp>
        <p:sp>
          <p:nvSpPr>
            <p:cNvPr id="607" name="Rectangle 192"/>
            <p:cNvSpPr>
              <a:spLocks noChangeArrowheads="1"/>
            </p:cNvSpPr>
            <p:nvPr/>
          </p:nvSpPr>
          <p:spPr bwMode="auto">
            <a:xfrm>
              <a:off x="3389313" y="54117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227.94</a:t>
              </a:r>
            </a:p>
          </p:txBody>
        </p:sp>
        <p:sp>
          <p:nvSpPr>
            <p:cNvPr id="608" name="Rectangle 193"/>
            <p:cNvSpPr>
              <a:spLocks noChangeArrowheads="1"/>
            </p:cNvSpPr>
            <p:nvPr/>
          </p:nvSpPr>
          <p:spPr bwMode="auto">
            <a:xfrm>
              <a:off x="3881438" y="54117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0.826</a:t>
              </a:r>
            </a:p>
          </p:txBody>
        </p:sp>
        <p:sp>
          <p:nvSpPr>
            <p:cNvPr id="609" name="Rectangle 194"/>
            <p:cNvSpPr>
              <a:spLocks noChangeArrowheads="1"/>
            </p:cNvSpPr>
            <p:nvPr/>
          </p:nvSpPr>
          <p:spPr bwMode="auto">
            <a:xfrm>
              <a:off x="4376738" y="54117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79.311</a:t>
              </a:r>
            </a:p>
          </p:txBody>
        </p:sp>
        <p:sp>
          <p:nvSpPr>
            <p:cNvPr id="610" name="Rectangle 195"/>
            <p:cNvSpPr>
              <a:spLocks noChangeArrowheads="1"/>
            </p:cNvSpPr>
            <p:nvPr/>
          </p:nvSpPr>
          <p:spPr bwMode="auto">
            <a:xfrm>
              <a:off x="4868863" y="5411788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3159.1</a:t>
              </a:r>
            </a:p>
          </p:txBody>
        </p:sp>
        <p:sp>
          <p:nvSpPr>
            <p:cNvPr id="611" name="Rectangle 196"/>
            <p:cNvSpPr>
              <a:spLocks noChangeArrowheads="1"/>
            </p:cNvSpPr>
            <p:nvPr/>
          </p:nvSpPr>
          <p:spPr bwMode="auto">
            <a:xfrm>
              <a:off x="5362575" y="5411788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81.2</a:t>
              </a:r>
            </a:p>
          </p:txBody>
        </p:sp>
        <p:sp>
          <p:nvSpPr>
            <p:cNvPr id="612" name="Rectangle 197"/>
            <p:cNvSpPr>
              <a:spLocks noChangeArrowheads="1"/>
            </p:cNvSpPr>
            <p:nvPr/>
          </p:nvSpPr>
          <p:spPr bwMode="auto">
            <a:xfrm>
              <a:off x="5856288" y="5411788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218.7</a:t>
              </a:r>
            </a:p>
          </p:txBody>
        </p:sp>
        <p:sp>
          <p:nvSpPr>
            <p:cNvPr id="613" name="Rectangle 198"/>
            <p:cNvSpPr>
              <a:spLocks noChangeArrowheads="1"/>
            </p:cNvSpPr>
            <p:nvPr/>
          </p:nvSpPr>
          <p:spPr bwMode="auto">
            <a:xfrm>
              <a:off x="2946400" y="5540375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81</a:t>
              </a:r>
            </a:p>
          </p:txBody>
        </p:sp>
        <p:sp>
          <p:nvSpPr>
            <p:cNvPr id="614" name="Rectangle 199"/>
            <p:cNvSpPr>
              <a:spLocks noChangeArrowheads="1"/>
            </p:cNvSpPr>
            <p:nvPr/>
          </p:nvSpPr>
          <p:spPr bwMode="auto">
            <a:xfrm>
              <a:off x="3389313" y="55403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229.054</a:t>
              </a:r>
            </a:p>
          </p:txBody>
        </p:sp>
        <p:sp>
          <p:nvSpPr>
            <p:cNvPr id="615" name="Rectangle 200"/>
            <p:cNvSpPr>
              <a:spLocks noChangeArrowheads="1"/>
            </p:cNvSpPr>
            <p:nvPr/>
          </p:nvSpPr>
          <p:spPr bwMode="auto">
            <a:xfrm>
              <a:off x="3881438" y="554037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0.872</a:t>
              </a:r>
            </a:p>
          </p:txBody>
        </p:sp>
        <p:sp>
          <p:nvSpPr>
            <p:cNvPr id="616" name="Rectangle 201"/>
            <p:cNvSpPr>
              <a:spLocks noChangeArrowheads="1"/>
            </p:cNvSpPr>
            <p:nvPr/>
          </p:nvSpPr>
          <p:spPr bwMode="auto">
            <a:xfrm>
              <a:off x="4376738" y="55403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84.943</a:t>
              </a:r>
            </a:p>
          </p:txBody>
        </p:sp>
        <p:sp>
          <p:nvSpPr>
            <p:cNvPr id="617" name="Rectangle 202"/>
            <p:cNvSpPr>
              <a:spLocks noChangeArrowheads="1"/>
            </p:cNvSpPr>
            <p:nvPr/>
          </p:nvSpPr>
          <p:spPr bwMode="auto">
            <a:xfrm>
              <a:off x="4868863" y="5540375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3261.1</a:t>
              </a:r>
            </a:p>
          </p:txBody>
        </p:sp>
        <p:sp>
          <p:nvSpPr>
            <p:cNvPr id="618" name="Rectangle 203"/>
            <p:cNvSpPr>
              <a:spLocks noChangeArrowheads="1"/>
            </p:cNvSpPr>
            <p:nvPr/>
          </p:nvSpPr>
          <p:spPr bwMode="auto">
            <a:xfrm>
              <a:off x="5362575" y="5540375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85.2</a:t>
              </a:r>
            </a:p>
          </p:txBody>
        </p:sp>
        <p:sp>
          <p:nvSpPr>
            <p:cNvPr id="619" name="Rectangle 204"/>
            <p:cNvSpPr>
              <a:spLocks noChangeArrowheads="1"/>
            </p:cNvSpPr>
            <p:nvPr/>
          </p:nvSpPr>
          <p:spPr bwMode="auto">
            <a:xfrm>
              <a:off x="5856288" y="5540375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241.1</a:t>
              </a:r>
            </a:p>
          </p:txBody>
        </p:sp>
        <p:sp>
          <p:nvSpPr>
            <p:cNvPr id="620" name="Rectangle 205"/>
            <p:cNvSpPr>
              <a:spLocks noChangeArrowheads="1"/>
            </p:cNvSpPr>
            <p:nvPr/>
          </p:nvSpPr>
          <p:spPr bwMode="auto">
            <a:xfrm>
              <a:off x="2946400" y="5667375"/>
              <a:ext cx="4476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81.5</a:t>
              </a:r>
            </a:p>
          </p:txBody>
        </p:sp>
        <p:sp>
          <p:nvSpPr>
            <p:cNvPr id="621" name="Rectangle 206"/>
            <p:cNvSpPr>
              <a:spLocks noChangeArrowheads="1"/>
            </p:cNvSpPr>
            <p:nvPr/>
          </p:nvSpPr>
          <p:spPr bwMode="auto">
            <a:xfrm>
              <a:off x="3389313" y="5667375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230.168</a:t>
              </a:r>
            </a:p>
          </p:txBody>
        </p:sp>
        <p:sp>
          <p:nvSpPr>
            <p:cNvPr id="622" name="Rectangle 207"/>
            <p:cNvSpPr>
              <a:spLocks noChangeArrowheads="1"/>
            </p:cNvSpPr>
            <p:nvPr/>
          </p:nvSpPr>
          <p:spPr bwMode="auto">
            <a:xfrm>
              <a:off x="3881438" y="5667375"/>
              <a:ext cx="500062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0.915</a:t>
              </a:r>
            </a:p>
          </p:txBody>
        </p:sp>
        <p:sp>
          <p:nvSpPr>
            <p:cNvPr id="623" name="Rectangle 208"/>
            <p:cNvSpPr>
              <a:spLocks noChangeArrowheads="1"/>
            </p:cNvSpPr>
            <p:nvPr/>
          </p:nvSpPr>
          <p:spPr bwMode="auto">
            <a:xfrm>
              <a:off x="4376738" y="5667375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86.806</a:t>
              </a:r>
            </a:p>
          </p:txBody>
        </p:sp>
        <p:sp>
          <p:nvSpPr>
            <p:cNvPr id="624" name="Rectangle 209"/>
            <p:cNvSpPr>
              <a:spLocks noChangeArrowheads="1"/>
            </p:cNvSpPr>
            <p:nvPr/>
          </p:nvSpPr>
          <p:spPr bwMode="auto">
            <a:xfrm>
              <a:off x="4868863" y="5667375"/>
              <a:ext cx="500062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3264.6</a:t>
              </a:r>
            </a:p>
          </p:txBody>
        </p:sp>
        <p:sp>
          <p:nvSpPr>
            <p:cNvPr id="625" name="Rectangle 210"/>
            <p:cNvSpPr>
              <a:spLocks noChangeArrowheads="1"/>
            </p:cNvSpPr>
            <p:nvPr/>
          </p:nvSpPr>
          <p:spPr bwMode="auto">
            <a:xfrm>
              <a:off x="5362575" y="5667375"/>
              <a:ext cx="500063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87.1</a:t>
              </a:r>
            </a:p>
          </p:txBody>
        </p:sp>
        <p:sp>
          <p:nvSpPr>
            <p:cNvPr id="626" name="Rectangle 211"/>
            <p:cNvSpPr>
              <a:spLocks noChangeArrowheads="1"/>
            </p:cNvSpPr>
            <p:nvPr/>
          </p:nvSpPr>
          <p:spPr bwMode="auto">
            <a:xfrm>
              <a:off x="5856288" y="5667375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246.9</a:t>
              </a:r>
            </a:p>
          </p:txBody>
        </p:sp>
        <p:sp>
          <p:nvSpPr>
            <p:cNvPr id="627" name="Rectangle 212"/>
            <p:cNvSpPr>
              <a:spLocks noChangeArrowheads="1"/>
            </p:cNvSpPr>
            <p:nvPr/>
          </p:nvSpPr>
          <p:spPr bwMode="auto">
            <a:xfrm>
              <a:off x="2946400" y="5795963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82</a:t>
              </a:r>
            </a:p>
          </p:txBody>
        </p:sp>
        <p:sp>
          <p:nvSpPr>
            <p:cNvPr id="628" name="Rectangle 213"/>
            <p:cNvSpPr>
              <a:spLocks noChangeArrowheads="1"/>
            </p:cNvSpPr>
            <p:nvPr/>
          </p:nvSpPr>
          <p:spPr bwMode="auto">
            <a:xfrm>
              <a:off x="3389313" y="57959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231.29</a:t>
              </a:r>
            </a:p>
          </p:txBody>
        </p:sp>
        <p:sp>
          <p:nvSpPr>
            <p:cNvPr id="629" name="Rectangle 214"/>
            <p:cNvSpPr>
              <a:spLocks noChangeArrowheads="1"/>
            </p:cNvSpPr>
            <p:nvPr/>
          </p:nvSpPr>
          <p:spPr bwMode="auto">
            <a:xfrm>
              <a:off x="3881438" y="579596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0.944</a:t>
              </a:r>
            </a:p>
          </p:txBody>
        </p:sp>
        <p:sp>
          <p:nvSpPr>
            <p:cNvPr id="630" name="Rectangle 215"/>
            <p:cNvSpPr>
              <a:spLocks noChangeArrowheads="1"/>
            </p:cNvSpPr>
            <p:nvPr/>
          </p:nvSpPr>
          <p:spPr bwMode="auto">
            <a:xfrm>
              <a:off x="4376738" y="57959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85.994</a:t>
              </a:r>
            </a:p>
          </p:txBody>
        </p:sp>
        <p:sp>
          <p:nvSpPr>
            <p:cNvPr id="631" name="Rectangle 216"/>
            <p:cNvSpPr>
              <a:spLocks noChangeArrowheads="1"/>
            </p:cNvSpPr>
            <p:nvPr/>
          </p:nvSpPr>
          <p:spPr bwMode="auto">
            <a:xfrm>
              <a:off x="4868863" y="5795963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3170.4</a:t>
              </a:r>
            </a:p>
          </p:txBody>
        </p:sp>
        <p:sp>
          <p:nvSpPr>
            <p:cNvPr id="632" name="Rectangle 217"/>
            <p:cNvSpPr>
              <a:spLocks noChangeArrowheads="1"/>
            </p:cNvSpPr>
            <p:nvPr/>
          </p:nvSpPr>
          <p:spPr bwMode="auto">
            <a:xfrm>
              <a:off x="5362575" y="5795963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82.4</a:t>
              </a:r>
            </a:p>
          </p:txBody>
        </p:sp>
        <p:sp>
          <p:nvSpPr>
            <p:cNvPr id="633" name="Rectangle 218"/>
            <p:cNvSpPr>
              <a:spLocks noChangeArrowheads="1"/>
            </p:cNvSpPr>
            <p:nvPr/>
          </p:nvSpPr>
          <p:spPr bwMode="auto">
            <a:xfrm>
              <a:off x="5856288" y="5795963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245.1</a:t>
              </a:r>
            </a:p>
          </p:txBody>
        </p:sp>
        <p:sp>
          <p:nvSpPr>
            <p:cNvPr id="634" name="Rectangle 219"/>
            <p:cNvSpPr>
              <a:spLocks noChangeArrowheads="1"/>
            </p:cNvSpPr>
            <p:nvPr/>
          </p:nvSpPr>
          <p:spPr bwMode="auto">
            <a:xfrm>
              <a:off x="2946400" y="5924550"/>
              <a:ext cx="4476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82.5</a:t>
              </a:r>
            </a:p>
          </p:txBody>
        </p:sp>
        <p:sp>
          <p:nvSpPr>
            <p:cNvPr id="635" name="Rectangle 220"/>
            <p:cNvSpPr>
              <a:spLocks noChangeArrowheads="1"/>
            </p:cNvSpPr>
            <p:nvPr/>
          </p:nvSpPr>
          <p:spPr bwMode="auto">
            <a:xfrm>
              <a:off x="3389313" y="59245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232.378</a:t>
              </a:r>
            </a:p>
          </p:txBody>
        </p:sp>
        <p:sp>
          <p:nvSpPr>
            <p:cNvPr id="636" name="Rectangle 221"/>
            <p:cNvSpPr>
              <a:spLocks noChangeArrowheads="1"/>
            </p:cNvSpPr>
            <p:nvPr/>
          </p:nvSpPr>
          <p:spPr bwMode="auto">
            <a:xfrm>
              <a:off x="3881438" y="592455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0.975</a:t>
              </a:r>
            </a:p>
          </p:txBody>
        </p:sp>
        <p:sp>
          <p:nvSpPr>
            <p:cNvPr id="637" name="Rectangle 222"/>
            <p:cNvSpPr>
              <a:spLocks noChangeArrowheads="1"/>
            </p:cNvSpPr>
            <p:nvPr/>
          </p:nvSpPr>
          <p:spPr bwMode="auto">
            <a:xfrm>
              <a:off x="4376738" y="59245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88.977</a:t>
              </a:r>
            </a:p>
          </p:txBody>
        </p:sp>
        <p:sp>
          <p:nvSpPr>
            <p:cNvPr id="638" name="Rectangle 223"/>
            <p:cNvSpPr>
              <a:spLocks noChangeArrowheads="1"/>
            </p:cNvSpPr>
            <p:nvPr/>
          </p:nvSpPr>
          <p:spPr bwMode="auto">
            <a:xfrm>
              <a:off x="4868863" y="5924550"/>
              <a:ext cx="500062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3154.5</a:t>
              </a:r>
            </a:p>
          </p:txBody>
        </p:sp>
        <p:sp>
          <p:nvSpPr>
            <p:cNvPr id="639" name="Rectangle 224"/>
            <p:cNvSpPr>
              <a:spLocks noChangeArrowheads="1"/>
            </p:cNvSpPr>
            <p:nvPr/>
          </p:nvSpPr>
          <p:spPr bwMode="auto">
            <a:xfrm>
              <a:off x="5362575" y="5924550"/>
              <a:ext cx="500063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82</a:t>
              </a:r>
            </a:p>
          </p:txBody>
        </p:sp>
        <p:sp>
          <p:nvSpPr>
            <p:cNvPr id="640" name="Rectangle 225"/>
            <p:cNvSpPr>
              <a:spLocks noChangeArrowheads="1"/>
            </p:cNvSpPr>
            <p:nvPr/>
          </p:nvSpPr>
          <p:spPr bwMode="auto">
            <a:xfrm>
              <a:off x="5856288" y="5924550"/>
              <a:ext cx="498475" cy="1333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252.8</a:t>
              </a:r>
            </a:p>
          </p:txBody>
        </p:sp>
        <p:sp>
          <p:nvSpPr>
            <p:cNvPr id="641" name="Rectangle 226"/>
            <p:cNvSpPr>
              <a:spLocks noChangeArrowheads="1"/>
            </p:cNvSpPr>
            <p:nvPr/>
          </p:nvSpPr>
          <p:spPr bwMode="auto">
            <a:xfrm>
              <a:off x="2946400" y="6051550"/>
              <a:ext cx="4476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83</a:t>
              </a:r>
            </a:p>
          </p:txBody>
        </p:sp>
        <p:sp>
          <p:nvSpPr>
            <p:cNvPr id="642" name="Rectangle 227"/>
            <p:cNvSpPr>
              <a:spLocks noChangeArrowheads="1"/>
            </p:cNvSpPr>
            <p:nvPr/>
          </p:nvSpPr>
          <p:spPr bwMode="auto">
            <a:xfrm>
              <a:off x="3389313" y="6051550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233.462</a:t>
              </a:r>
            </a:p>
          </p:txBody>
        </p:sp>
        <p:sp>
          <p:nvSpPr>
            <p:cNvPr id="643" name="Rectangle 228"/>
            <p:cNvSpPr>
              <a:spLocks noChangeArrowheads="1"/>
            </p:cNvSpPr>
            <p:nvPr/>
          </p:nvSpPr>
          <p:spPr bwMode="auto">
            <a:xfrm>
              <a:off x="3881438" y="6051550"/>
              <a:ext cx="500062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0.979</a:t>
              </a:r>
            </a:p>
          </p:txBody>
        </p:sp>
        <p:sp>
          <p:nvSpPr>
            <p:cNvPr id="644" name="Rectangle 229"/>
            <p:cNvSpPr>
              <a:spLocks noChangeArrowheads="1"/>
            </p:cNvSpPr>
            <p:nvPr/>
          </p:nvSpPr>
          <p:spPr bwMode="auto">
            <a:xfrm>
              <a:off x="4376738" y="6051550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91.607</a:t>
              </a:r>
            </a:p>
          </p:txBody>
        </p:sp>
        <p:sp>
          <p:nvSpPr>
            <p:cNvPr id="645" name="Rectangle 230"/>
            <p:cNvSpPr>
              <a:spLocks noChangeArrowheads="1"/>
            </p:cNvSpPr>
            <p:nvPr/>
          </p:nvSpPr>
          <p:spPr bwMode="auto">
            <a:xfrm>
              <a:off x="4868863" y="6051550"/>
              <a:ext cx="500062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3186.6</a:t>
              </a:r>
            </a:p>
          </p:txBody>
        </p:sp>
        <p:sp>
          <p:nvSpPr>
            <p:cNvPr id="646" name="Rectangle 231"/>
            <p:cNvSpPr>
              <a:spLocks noChangeArrowheads="1"/>
            </p:cNvSpPr>
            <p:nvPr/>
          </p:nvSpPr>
          <p:spPr bwMode="auto">
            <a:xfrm>
              <a:off x="5362575" y="6051550"/>
              <a:ext cx="500063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80.8</a:t>
              </a:r>
            </a:p>
          </p:txBody>
        </p:sp>
        <p:sp>
          <p:nvSpPr>
            <p:cNvPr id="647" name="Rectangle 232"/>
            <p:cNvSpPr>
              <a:spLocks noChangeArrowheads="1"/>
            </p:cNvSpPr>
            <p:nvPr/>
          </p:nvSpPr>
          <p:spPr bwMode="auto">
            <a:xfrm>
              <a:off x="5856288" y="6051550"/>
              <a:ext cx="498475" cy="134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266.7</a:t>
              </a:r>
            </a:p>
          </p:txBody>
        </p:sp>
        <p:sp>
          <p:nvSpPr>
            <p:cNvPr id="648" name="Rectangle 233"/>
            <p:cNvSpPr>
              <a:spLocks noChangeArrowheads="1"/>
            </p:cNvSpPr>
            <p:nvPr/>
          </p:nvSpPr>
          <p:spPr bwMode="auto">
            <a:xfrm>
              <a:off x="2946400" y="6180138"/>
              <a:ext cx="447675" cy="13176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83.5</a:t>
              </a:r>
            </a:p>
          </p:txBody>
        </p:sp>
        <p:sp>
          <p:nvSpPr>
            <p:cNvPr id="649" name="Rectangle 234"/>
            <p:cNvSpPr>
              <a:spLocks noChangeArrowheads="1"/>
            </p:cNvSpPr>
            <p:nvPr/>
          </p:nvSpPr>
          <p:spPr bwMode="auto">
            <a:xfrm>
              <a:off x="3389313" y="6180138"/>
              <a:ext cx="498475" cy="13176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234.49</a:t>
              </a:r>
            </a:p>
          </p:txBody>
        </p:sp>
        <p:sp>
          <p:nvSpPr>
            <p:cNvPr id="650" name="Rectangle 235"/>
            <p:cNvSpPr>
              <a:spLocks noChangeArrowheads="1"/>
            </p:cNvSpPr>
            <p:nvPr/>
          </p:nvSpPr>
          <p:spPr bwMode="auto">
            <a:xfrm>
              <a:off x="3881438" y="6180138"/>
              <a:ext cx="500062" cy="13176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0.998</a:t>
              </a:r>
            </a:p>
          </p:txBody>
        </p:sp>
        <p:sp>
          <p:nvSpPr>
            <p:cNvPr id="651" name="Rectangle 236"/>
            <p:cNvSpPr>
              <a:spLocks noChangeArrowheads="1"/>
            </p:cNvSpPr>
            <p:nvPr/>
          </p:nvSpPr>
          <p:spPr bwMode="auto">
            <a:xfrm>
              <a:off x="4376738" y="6180138"/>
              <a:ext cx="498475" cy="13176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98.885</a:t>
              </a:r>
            </a:p>
          </p:txBody>
        </p:sp>
        <p:sp>
          <p:nvSpPr>
            <p:cNvPr id="652" name="Rectangle 237"/>
            <p:cNvSpPr>
              <a:spLocks noChangeArrowheads="1"/>
            </p:cNvSpPr>
            <p:nvPr/>
          </p:nvSpPr>
          <p:spPr bwMode="auto">
            <a:xfrm>
              <a:off x="4868863" y="6180138"/>
              <a:ext cx="500062" cy="13176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3306.4</a:t>
              </a:r>
            </a:p>
          </p:txBody>
        </p:sp>
        <p:sp>
          <p:nvSpPr>
            <p:cNvPr id="653" name="Rectangle 238"/>
            <p:cNvSpPr>
              <a:spLocks noChangeArrowheads="1"/>
            </p:cNvSpPr>
            <p:nvPr/>
          </p:nvSpPr>
          <p:spPr bwMode="auto">
            <a:xfrm>
              <a:off x="5362575" y="6180138"/>
              <a:ext cx="500063" cy="13176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85.3</a:t>
              </a:r>
            </a:p>
          </p:txBody>
        </p:sp>
        <p:sp>
          <p:nvSpPr>
            <p:cNvPr id="654" name="Rectangle 239"/>
            <p:cNvSpPr>
              <a:spLocks noChangeArrowheads="1"/>
            </p:cNvSpPr>
            <p:nvPr/>
          </p:nvSpPr>
          <p:spPr bwMode="auto">
            <a:xfrm>
              <a:off x="5856288" y="6180138"/>
              <a:ext cx="498475" cy="13176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295.2</a:t>
              </a:r>
            </a:p>
          </p:txBody>
        </p:sp>
        <p:sp>
          <p:nvSpPr>
            <p:cNvPr id="655" name="Rectangle 240"/>
            <p:cNvSpPr>
              <a:spLocks noChangeArrowheads="1"/>
            </p:cNvSpPr>
            <p:nvPr/>
          </p:nvSpPr>
          <p:spPr bwMode="auto">
            <a:xfrm>
              <a:off x="2946400" y="6308725"/>
              <a:ext cx="447675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84</a:t>
              </a:r>
            </a:p>
          </p:txBody>
        </p:sp>
        <p:sp>
          <p:nvSpPr>
            <p:cNvPr id="656" name="Rectangle 241"/>
            <p:cNvSpPr>
              <a:spLocks noChangeArrowheads="1"/>
            </p:cNvSpPr>
            <p:nvPr/>
          </p:nvSpPr>
          <p:spPr bwMode="auto">
            <a:xfrm>
              <a:off x="3389313" y="6308725"/>
              <a:ext cx="498475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235.525</a:t>
              </a:r>
            </a:p>
          </p:txBody>
        </p:sp>
        <p:sp>
          <p:nvSpPr>
            <p:cNvPr id="657" name="Rectangle 242"/>
            <p:cNvSpPr>
              <a:spLocks noChangeArrowheads="1"/>
            </p:cNvSpPr>
            <p:nvPr/>
          </p:nvSpPr>
          <p:spPr bwMode="auto">
            <a:xfrm>
              <a:off x="3881438" y="6308725"/>
              <a:ext cx="500062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1.021</a:t>
              </a:r>
            </a:p>
          </p:txBody>
        </p:sp>
        <p:sp>
          <p:nvSpPr>
            <p:cNvPr id="658" name="Rectangle 243"/>
            <p:cNvSpPr>
              <a:spLocks noChangeArrowheads="1"/>
            </p:cNvSpPr>
            <p:nvPr/>
          </p:nvSpPr>
          <p:spPr bwMode="auto">
            <a:xfrm>
              <a:off x="4376738" y="6308725"/>
              <a:ext cx="498475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105.133</a:t>
              </a:r>
            </a:p>
          </p:txBody>
        </p:sp>
        <p:sp>
          <p:nvSpPr>
            <p:cNvPr id="659" name="Rectangle 244"/>
            <p:cNvSpPr>
              <a:spLocks noChangeArrowheads="1"/>
            </p:cNvSpPr>
            <p:nvPr/>
          </p:nvSpPr>
          <p:spPr bwMode="auto">
            <a:xfrm>
              <a:off x="4868863" y="6308725"/>
              <a:ext cx="500062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3451.7</a:t>
              </a:r>
            </a:p>
          </p:txBody>
        </p:sp>
        <p:sp>
          <p:nvSpPr>
            <p:cNvPr id="660" name="Rectangle 245"/>
            <p:cNvSpPr>
              <a:spLocks noChangeArrowheads="1"/>
            </p:cNvSpPr>
            <p:nvPr/>
          </p:nvSpPr>
          <p:spPr bwMode="auto">
            <a:xfrm>
              <a:off x="5362575" y="6308725"/>
              <a:ext cx="500063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91</a:t>
              </a:r>
            </a:p>
          </p:txBody>
        </p:sp>
        <p:sp>
          <p:nvSpPr>
            <p:cNvPr id="661" name="Rectangle 246"/>
            <p:cNvSpPr>
              <a:spLocks noChangeArrowheads="1"/>
            </p:cNvSpPr>
            <p:nvPr/>
          </p:nvSpPr>
          <p:spPr bwMode="auto">
            <a:xfrm>
              <a:off x="5856288" y="6308725"/>
              <a:ext cx="498475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322.7</a:t>
              </a:r>
            </a:p>
          </p:txBody>
        </p:sp>
        <p:sp>
          <p:nvSpPr>
            <p:cNvPr id="662" name="Rectangle 247"/>
            <p:cNvSpPr>
              <a:spLocks noChangeArrowheads="1"/>
            </p:cNvSpPr>
            <p:nvPr/>
          </p:nvSpPr>
          <p:spPr bwMode="auto">
            <a:xfrm>
              <a:off x="2946400" y="6353175"/>
              <a:ext cx="4476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84.5</a:t>
              </a:r>
            </a:p>
          </p:txBody>
        </p:sp>
        <p:sp>
          <p:nvSpPr>
            <p:cNvPr id="663" name="Rectangle 248"/>
            <p:cNvSpPr>
              <a:spLocks noChangeArrowheads="1"/>
            </p:cNvSpPr>
            <p:nvPr/>
          </p:nvSpPr>
          <p:spPr bwMode="auto">
            <a:xfrm>
              <a:off x="3389313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236.548</a:t>
              </a:r>
            </a:p>
          </p:txBody>
        </p:sp>
        <p:sp>
          <p:nvSpPr>
            <p:cNvPr id="664" name="Rectangle 249"/>
            <p:cNvSpPr>
              <a:spLocks noChangeArrowheads="1"/>
            </p:cNvSpPr>
            <p:nvPr/>
          </p:nvSpPr>
          <p:spPr bwMode="auto">
            <a:xfrm>
              <a:off x="3881438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1.041</a:t>
              </a:r>
            </a:p>
          </p:txBody>
        </p:sp>
        <p:sp>
          <p:nvSpPr>
            <p:cNvPr id="665" name="Rectangle 250"/>
            <p:cNvSpPr>
              <a:spLocks noChangeArrowheads="1"/>
            </p:cNvSpPr>
            <p:nvPr/>
          </p:nvSpPr>
          <p:spPr bwMode="auto">
            <a:xfrm>
              <a:off x="437673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106.781</a:t>
              </a:r>
            </a:p>
          </p:txBody>
        </p:sp>
        <p:sp>
          <p:nvSpPr>
            <p:cNvPr id="666" name="Rectangle 251"/>
            <p:cNvSpPr>
              <a:spLocks noChangeArrowheads="1"/>
            </p:cNvSpPr>
            <p:nvPr/>
          </p:nvSpPr>
          <p:spPr bwMode="auto">
            <a:xfrm>
              <a:off x="4868863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3520.6</a:t>
              </a:r>
            </a:p>
          </p:txBody>
        </p:sp>
        <p:sp>
          <p:nvSpPr>
            <p:cNvPr id="667" name="Rectangle 252"/>
            <p:cNvSpPr>
              <a:spLocks noChangeArrowheads="1"/>
            </p:cNvSpPr>
            <p:nvPr/>
          </p:nvSpPr>
          <p:spPr bwMode="auto">
            <a:xfrm>
              <a:off x="5362575" y="6353175"/>
              <a:ext cx="500063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93.9</a:t>
              </a:r>
            </a:p>
          </p:txBody>
        </p:sp>
        <p:sp>
          <p:nvSpPr>
            <p:cNvPr id="668" name="Rectangle 253"/>
            <p:cNvSpPr>
              <a:spLocks noChangeArrowheads="1"/>
            </p:cNvSpPr>
            <p:nvPr/>
          </p:nvSpPr>
          <p:spPr bwMode="auto">
            <a:xfrm>
              <a:off x="585628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337.7</a:t>
              </a:r>
            </a:p>
          </p:txBody>
        </p:sp>
        <p:sp>
          <p:nvSpPr>
            <p:cNvPr id="669" name="Rectangle 254"/>
            <p:cNvSpPr>
              <a:spLocks noChangeArrowheads="1"/>
            </p:cNvSpPr>
            <p:nvPr/>
          </p:nvSpPr>
          <p:spPr bwMode="auto">
            <a:xfrm>
              <a:off x="2946400" y="6353175"/>
              <a:ext cx="4476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</a:t>
              </a:r>
            </a:p>
          </p:txBody>
        </p:sp>
        <p:sp>
          <p:nvSpPr>
            <p:cNvPr id="670" name="Rectangle 255"/>
            <p:cNvSpPr>
              <a:spLocks noChangeArrowheads="1"/>
            </p:cNvSpPr>
            <p:nvPr/>
          </p:nvSpPr>
          <p:spPr bwMode="auto">
            <a:xfrm>
              <a:off x="3389313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237.608</a:t>
              </a:r>
            </a:p>
          </p:txBody>
        </p:sp>
        <p:sp>
          <p:nvSpPr>
            <p:cNvPr id="671" name="Rectangle 256"/>
            <p:cNvSpPr>
              <a:spLocks noChangeArrowheads="1"/>
            </p:cNvSpPr>
            <p:nvPr/>
          </p:nvSpPr>
          <p:spPr bwMode="auto">
            <a:xfrm>
              <a:off x="3881438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1.057</a:t>
              </a:r>
            </a:p>
          </p:txBody>
        </p:sp>
        <p:sp>
          <p:nvSpPr>
            <p:cNvPr id="672" name="Rectangle 257"/>
            <p:cNvSpPr>
              <a:spLocks noChangeArrowheads="1"/>
            </p:cNvSpPr>
            <p:nvPr/>
          </p:nvSpPr>
          <p:spPr bwMode="auto">
            <a:xfrm>
              <a:off x="437673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110.393</a:t>
              </a:r>
            </a:p>
          </p:txBody>
        </p:sp>
        <p:sp>
          <p:nvSpPr>
            <p:cNvPr id="673" name="Rectangle 258"/>
            <p:cNvSpPr>
              <a:spLocks noChangeArrowheads="1"/>
            </p:cNvSpPr>
            <p:nvPr/>
          </p:nvSpPr>
          <p:spPr bwMode="auto">
            <a:xfrm>
              <a:off x="4868863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3577.5</a:t>
              </a:r>
            </a:p>
          </p:txBody>
        </p:sp>
        <p:sp>
          <p:nvSpPr>
            <p:cNvPr id="674" name="Rectangle 259"/>
            <p:cNvSpPr>
              <a:spLocks noChangeArrowheads="1"/>
            </p:cNvSpPr>
            <p:nvPr/>
          </p:nvSpPr>
          <p:spPr bwMode="auto">
            <a:xfrm>
              <a:off x="5362575" y="6353175"/>
              <a:ext cx="500063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93.1</a:t>
              </a:r>
            </a:p>
          </p:txBody>
        </p:sp>
        <p:sp>
          <p:nvSpPr>
            <p:cNvPr id="675" name="Rectangle 260"/>
            <p:cNvSpPr>
              <a:spLocks noChangeArrowheads="1"/>
            </p:cNvSpPr>
            <p:nvPr/>
          </p:nvSpPr>
          <p:spPr bwMode="auto">
            <a:xfrm>
              <a:off x="585628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361.4</a:t>
              </a:r>
            </a:p>
          </p:txBody>
        </p:sp>
        <p:sp>
          <p:nvSpPr>
            <p:cNvPr id="676" name="Rectangle 261"/>
            <p:cNvSpPr>
              <a:spLocks noChangeArrowheads="1"/>
            </p:cNvSpPr>
            <p:nvPr/>
          </p:nvSpPr>
          <p:spPr bwMode="auto">
            <a:xfrm>
              <a:off x="2946400" y="6353175"/>
              <a:ext cx="4476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85.5</a:t>
              </a:r>
            </a:p>
          </p:txBody>
        </p:sp>
        <p:sp>
          <p:nvSpPr>
            <p:cNvPr id="677" name="Rectangle 262"/>
            <p:cNvSpPr>
              <a:spLocks noChangeArrowheads="1"/>
            </p:cNvSpPr>
            <p:nvPr/>
          </p:nvSpPr>
          <p:spPr bwMode="auto">
            <a:xfrm>
              <a:off x="3389313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238.68</a:t>
              </a:r>
            </a:p>
          </p:txBody>
        </p:sp>
        <p:sp>
          <p:nvSpPr>
            <p:cNvPr id="678" name="Rectangle 263"/>
            <p:cNvSpPr>
              <a:spLocks noChangeArrowheads="1"/>
            </p:cNvSpPr>
            <p:nvPr/>
          </p:nvSpPr>
          <p:spPr bwMode="auto">
            <a:xfrm>
              <a:off x="3881438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1.077</a:t>
              </a:r>
            </a:p>
          </p:txBody>
        </p:sp>
        <p:sp>
          <p:nvSpPr>
            <p:cNvPr id="679" name="Rectangle 264"/>
            <p:cNvSpPr>
              <a:spLocks noChangeArrowheads="1"/>
            </p:cNvSpPr>
            <p:nvPr/>
          </p:nvSpPr>
          <p:spPr bwMode="auto">
            <a:xfrm>
              <a:off x="437673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114.419</a:t>
              </a:r>
            </a:p>
          </p:txBody>
        </p:sp>
        <p:sp>
          <p:nvSpPr>
            <p:cNvPr id="680" name="Rectangle 265"/>
            <p:cNvSpPr>
              <a:spLocks noChangeArrowheads="1"/>
            </p:cNvSpPr>
            <p:nvPr/>
          </p:nvSpPr>
          <p:spPr bwMode="auto">
            <a:xfrm>
              <a:off x="4868863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3635.8</a:t>
              </a:r>
            </a:p>
          </p:txBody>
        </p:sp>
        <p:sp>
          <p:nvSpPr>
            <p:cNvPr id="681" name="Rectangle 266"/>
            <p:cNvSpPr>
              <a:spLocks noChangeArrowheads="1"/>
            </p:cNvSpPr>
            <p:nvPr/>
          </p:nvSpPr>
          <p:spPr bwMode="auto">
            <a:xfrm>
              <a:off x="5362575" y="6353175"/>
              <a:ext cx="500063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94.1</a:t>
              </a:r>
            </a:p>
          </p:txBody>
        </p:sp>
        <p:sp>
          <p:nvSpPr>
            <p:cNvPr id="682" name="Rectangle 267"/>
            <p:cNvSpPr>
              <a:spLocks noChangeArrowheads="1"/>
            </p:cNvSpPr>
            <p:nvPr/>
          </p:nvSpPr>
          <p:spPr bwMode="auto">
            <a:xfrm>
              <a:off x="585628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387.2</a:t>
              </a:r>
            </a:p>
          </p:txBody>
        </p:sp>
        <p:sp>
          <p:nvSpPr>
            <p:cNvPr id="683" name="Rectangle 268"/>
            <p:cNvSpPr>
              <a:spLocks noChangeArrowheads="1"/>
            </p:cNvSpPr>
            <p:nvPr/>
          </p:nvSpPr>
          <p:spPr bwMode="auto">
            <a:xfrm>
              <a:off x="2946400" y="6353175"/>
              <a:ext cx="4476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86</a:t>
              </a:r>
            </a:p>
          </p:txBody>
        </p:sp>
        <p:sp>
          <p:nvSpPr>
            <p:cNvPr id="684" name="Rectangle 269"/>
            <p:cNvSpPr>
              <a:spLocks noChangeArrowheads="1"/>
            </p:cNvSpPr>
            <p:nvPr/>
          </p:nvSpPr>
          <p:spPr bwMode="auto">
            <a:xfrm>
              <a:off x="3389313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239.794</a:t>
              </a:r>
            </a:p>
          </p:txBody>
        </p:sp>
        <p:sp>
          <p:nvSpPr>
            <p:cNvPr id="685" name="Rectangle 270"/>
            <p:cNvSpPr>
              <a:spLocks noChangeArrowheads="1"/>
            </p:cNvSpPr>
            <p:nvPr/>
          </p:nvSpPr>
          <p:spPr bwMode="auto">
            <a:xfrm>
              <a:off x="3881438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1.099</a:t>
              </a:r>
            </a:p>
          </p:txBody>
        </p:sp>
        <p:sp>
          <p:nvSpPr>
            <p:cNvPr id="686" name="Rectangle 271"/>
            <p:cNvSpPr>
              <a:spLocks noChangeArrowheads="1"/>
            </p:cNvSpPr>
            <p:nvPr/>
          </p:nvSpPr>
          <p:spPr bwMode="auto">
            <a:xfrm>
              <a:off x="437673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118.477</a:t>
              </a:r>
            </a:p>
          </p:txBody>
        </p:sp>
        <p:sp>
          <p:nvSpPr>
            <p:cNvPr id="687" name="Rectangle 272"/>
            <p:cNvSpPr>
              <a:spLocks noChangeArrowheads="1"/>
            </p:cNvSpPr>
            <p:nvPr/>
          </p:nvSpPr>
          <p:spPr bwMode="auto">
            <a:xfrm>
              <a:off x="4868863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3721.1</a:t>
              </a:r>
            </a:p>
          </p:txBody>
        </p:sp>
        <p:sp>
          <p:nvSpPr>
            <p:cNvPr id="688" name="Rectangle 273"/>
            <p:cNvSpPr>
              <a:spLocks noChangeArrowheads="1"/>
            </p:cNvSpPr>
            <p:nvPr/>
          </p:nvSpPr>
          <p:spPr bwMode="auto">
            <a:xfrm>
              <a:off x="5362575" y="6353175"/>
              <a:ext cx="500063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96.1</a:t>
              </a:r>
            </a:p>
          </p:txBody>
        </p:sp>
        <p:sp>
          <p:nvSpPr>
            <p:cNvPr id="689" name="Rectangle 274"/>
            <p:cNvSpPr>
              <a:spLocks noChangeArrowheads="1"/>
            </p:cNvSpPr>
            <p:nvPr/>
          </p:nvSpPr>
          <p:spPr bwMode="auto">
            <a:xfrm>
              <a:off x="585628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381.8</a:t>
              </a:r>
            </a:p>
          </p:txBody>
        </p:sp>
        <p:sp>
          <p:nvSpPr>
            <p:cNvPr id="690" name="Rectangle 275"/>
            <p:cNvSpPr>
              <a:spLocks noChangeArrowheads="1"/>
            </p:cNvSpPr>
            <p:nvPr/>
          </p:nvSpPr>
          <p:spPr bwMode="auto">
            <a:xfrm>
              <a:off x="2946400" y="6353175"/>
              <a:ext cx="4476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86.5</a:t>
              </a:r>
            </a:p>
          </p:txBody>
        </p:sp>
        <p:sp>
          <p:nvSpPr>
            <p:cNvPr id="691" name="Rectangle 276"/>
            <p:cNvSpPr>
              <a:spLocks noChangeArrowheads="1"/>
            </p:cNvSpPr>
            <p:nvPr/>
          </p:nvSpPr>
          <p:spPr bwMode="auto">
            <a:xfrm>
              <a:off x="3389313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240.862</a:t>
              </a:r>
            </a:p>
          </p:txBody>
        </p:sp>
        <p:sp>
          <p:nvSpPr>
            <p:cNvPr id="692" name="Rectangle 277"/>
            <p:cNvSpPr>
              <a:spLocks noChangeArrowheads="1"/>
            </p:cNvSpPr>
            <p:nvPr/>
          </p:nvSpPr>
          <p:spPr bwMode="auto">
            <a:xfrm>
              <a:off x="3881438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1.095</a:t>
              </a:r>
            </a:p>
          </p:txBody>
        </p:sp>
        <p:sp>
          <p:nvSpPr>
            <p:cNvPr id="693" name="Rectangle 278"/>
            <p:cNvSpPr>
              <a:spLocks noChangeArrowheads="1"/>
            </p:cNvSpPr>
            <p:nvPr/>
          </p:nvSpPr>
          <p:spPr bwMode="auto">
            <a:xfrm>
              <a:off x="437673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119.593</a:t>
              </a:r>
            </a:p>
          </p:txBody>
        </p:sp>
        <p:sp>
          <p:nvSpPr>
            <p:cNvPr id="694" name="Rectangle 279"/>
            <p:cNvSpPr>
              <a:spLocks noChangeArrowheads="1"/>
            </p:cNvSpPr>
            <p:nvPr/>
          </p:nvSpPr>
          <p:spPr bwMode="auto">
            <a:xfrm>
              <a:off x="4868863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3712.4</a:t>
              </a:r>
            </a:p>
          </p:txBody>
        </p:sp>
        <p:sp>
          <p:nvSpPr>
            <p:cNvPr id="695" name="Rectangle 280"/>
            <p:cNvSpPr>
              <a:spLocks noChangeArrowheads="1"/>
            </p:cNvSpPr>
            <p:nvPr/>
          </p:nvSpPr>
          <p:spPr bwMode="auto">
            <a:xfrm>
              <a:off x="5362575" y="6353175"/>
              <a:ext cx="500063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94.8</a:t>
              </a:r>
            </a:p>
          </p:txBody>
        </p:sp>
        <p:sp>
          <p:nvSpPr>
            <p:cNvPr id="696" name="Rectangle 281"/>
            <p:cNvSpPr>
              <a:spLocks noChangeArrowheads="1"/>
            </p:cNvSpPr>
            <p:nvPr/>
          </p:nvSpPr>
          <p:spPr bwMode="auto">
            <a:xfrm>
              <a:off x="585628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426.4</a:t>
              </a:r>
            </a:p>
          </p:txBody>
        </p:sp>
        <p:sp>
          <p:nvSpPr>
            <p:cNvPr id="697" name="Rectangle 282"/>
            <p:cNvSpPr>
              <a:spLocks noChangeArrowheads="1"/>
            </p:cNvSpPr>
            <p:nvPr/>
          </p:nvSpPr>
          <p:spPr bwMode="auto">
            <a:xfrm>
              <a:off x="2946400" y="6353175"/>
              <a:ext cx="4476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87</a:t>
              </a:r>
            </a:p>
          </p:txBody>
        </p:sp>
        <p:sp>
          <p:nvSpPr>
            <p:cNvPr id="698" name="Rectangle 283"/>
            <p:cNvSpPr>
              <a:spLocks noChangeArrowheads="1"/>
            </p:cNvSpPr>
            <p:nvPr/>
          </p:nvSpPr>
          <p:spPr bwMode="auto">
            <a:xfrm>
              <a:off x="3389313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241.943</a:t>
              </a:r>
            </a:p>
          </p:txBody>
        </p:sp>
        <p:sp>
          <p:nvSpPr>
            <p:cNvPr id="699" name="Rectangle 284"/>
            <p:cNvSpPr>
              <a:spLocks noChangeArrowheads="1"/>
            </p:cNvSpPr>
            <p:nvPr/>
          </p:nvSpPr>
          <p:spPr bwMode="auto">
            <a:xfrm>
              <a:off x="3881438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1.115</a:t>
              </a:r>
            </a:p>
          </p:txBody>
        </p:sp>
        <p:sp>
          <p:nvSpPr>
            <p:cNvPr id="700" name="Rectangle 285"/>
            <p:cNvSpPr>
              <a:spLocks noChangeArrowheads="1"/>
            </p:cNvSpPr>
            <p:nvPr/>
          </p:nvSpPr>
          <p:spPr bwMode="auto">
            <a:xfrm>
              <a:off x="437673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119.247</a:t>
              </a:r>
            </a:p>
          </p:txBody>
        </p:sp>
        <p:sp>
          <p:nvSpPr>
            <p:cNvPr id="701" name="Rectangle 286"/>
            <p:cNvSpPr>
              <a:spLocks noChangeArrowheads="1"/>
            </p:cNvSpPr>
            <p:nvPr/>
          </p:nvSpPr>
          <p:spPr bwMode="auto">
            <a:xfrm>
              <a:off x="4868863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3781.2</a:t>
              </a:r>
            </a:p>
          </p:txBody>
        </p:sp>
        <p:sp>
          <p:nvSpPr>
            <p:cNvPr id="702" name="Rectangle 287"/>
            <p:cNvSpPr>
              <a:spLocks noChangeArrowheads="1"/>
            </p:cNvSpPr>
            <p:nvPr/>
          </p:nvSpPr>
          <p:spPr bwMode="auto">
            <a:xfrm>
              <a:off x="5362575" y="6353175"/>
              <a:ext cx="500063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96.5</a:t>
              </a:r>
            </a:p>
          </p:txBody>
        </p:sp>
        <p:sp>
          <p:nvSpPr>
            <p:cNvPr id="703" name="Rectangle 288"/>
            <p:cNvSpPr>
              <a:spLocks noChangeArrowheads="1"/>
            </p:cNvSpPr>
            <p:nvPr/>
          </p:nvSpPr>
          <p:spPr bwMode="auto">
            <a:xfrm>
              <a:off x="585628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403.3</a:t>
              </a:r>
            </a:p>
          </p:txBody>
        </p:sp>
        <p:sp>
          <p:nvSpPr>
            <p:cNvPr id="704" name="Rectangle 289"/>
            <p:cNvSpPr>
              <a:spLocks noChangeArrowheads="1"/>
            </p:cNvSpPr>
            <p:nvPr/>
          </p:nvSpPr>
          <p:spPr bwMode="auto">
            <a:xfrm>
              <a:off x="2946400" y="6353175"/>
              <a:ext cx="4476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87.5</a:t>
              </a:r>
            </a:p>
          </p:txBody>
        </p:sp>
        <p:sp>
          <p:nvSpPr>
            <p:cNvPr id="705" name="Rectangle 290"/>
            <p:cNvSpPr>
              <a:spLocks noChangeArrowheads="1"/>
            </p:cNvSpPr>
            <p:nvPr/>
          </p:nvSpPr>
          <p:spPr bwMode="auto">
            <a:xfrm>
              <a:off x="3389313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243.03</a:t>
              </a:r>
            </a:p>
          </p:txBody>
        </p:sp>
        <p:sp>
          <p:nvSpPr>
            <p:cNvPr id="706" name="Rectangle 291"/>
            <p:cNvSpPr>
              <a:spLocks noChangeArrowheads="1"/>
            </p:cNvSpPr>
            <p:nvPr/>
          </p:nvSpPr>
          <p:spPr bwMode="auto">
            <a:xfrm>
              <a:off x="3881438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1.139</a:t>
              </a:r>
            </a:p>
          </p:txBody>
        </p:sp>
        <p:sp>
          <p:nvSpPr>
            <p:cNvPr id="707" name="Rectangle 292"/>
            <p:cNvSpPr>
              <a:spLocks noChangeArrowheads="1"/>
            </p:cNvSpPr>
            <p:nvPr/>
          </p:nvSpPr>
          <p:spPr bwMode="auto">
            <a:xfrm>
              <a:off x="437673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129.921</a:t>
              </a:r>
            </a:p>
          </p:txBody>
        </p:sp>
        <p:sp>
          <p:nvSpPr>
            <p:cNvPr id="708" name="Rectangle 293"/>
            <p:cNvSpPr>
              <a:spLocks noChangeArrowheads="1"/>
            </p:cNvSpPr>
            <p:nvPr/>
          </p:nvSpPr>
          <p:spPr bwMode="auto">
            <a:xfrm>
              <a:off x="4868863" y="6353175"/>
              <a:ext cx="500062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3858.9</a:t>
              </a:r>
            </a:p>
          </p:txBody>
        </p:sp>
        <p:sp>
          <p:nvSpPr>
            <p:cNvPr id="709" name="Rectangle 294"/>
            <p:cNvSpPr>
              <a:spLocks noChangeArrowheads="1"/>
            </p:cNvSpPr>
            <p:nvPr/>
          </p:nvSpPr>
          <p:spPr bwMode="auto">
            <a:xfrm>
              <a:off x="5362575" y="6353175"/>
              <a:ext cx="500063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100.8</a:t>
              </a:r>
            </a:p>
          </p:txBody>
        </p:sp>
        <p:sp>
          <p:nvSpPr>
            <p:cNvPr id="710" name="Rectangle 295"/>
            <p:cNvSpPr>
              <a:spLocks noChangeArrowheads="1"/>
            </p:cNvSpPr>
            <p:nvPr/>
          </p:nvSpPr>
          <p:spPr bwMode="auto">
            <a:xfrm>
              <a:off x="5856288" y="6353175"/>
              <a:ext cx="498475" cy="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441.3</a:t>
              </a:r>
            </a:p>
          </p:txBody>
        </p:sp>
        <p:sp>
          <p:nvSpPr>
            <p:cNvPr id="712" name="Rectangle 297"/>
            <p:cNvSpPr>
              <a:spLocks noChangeArrowheads="1"/>
            </p:cNvSpPr>
            <p:nvPr/>
          </p:nvSpPr>
          <p:spPr bwMode="auto">
            <a:xfrm>
              <a:off x="2824163" y="3106738"/>
              <a:ext cx="48736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71</a:t>
              </a:r>
            </a:p>
          </p:txBody>
        </p:sp>
        <p:sp>
          <p:nvSpPr>
            <p:cNvPr id="713" name="Rectangle 298"/>
            <p:cNvSpPr>
              <a:spLocks noChangeArrowheads="1"/>
            </p:cNvSpPr>
            <p:nvPr/>
          </p:nvSpPr>
          <p:spPr bwMode="auto">
            <a:xfrm>
              <a:off x="3305175" y="310673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206.668</a:t>
              </a:r>
            </a:p>
          </p:txBody>
        </p:sp>
        <p:sp>
          <p:nvSpPr>
            <p:cNvPr id="714" name="Rectangle 299"/>
            <p:cNvSpPr>
              <a:spLocks noChangeArrowheads="1"/>
            </p:cNvSpPr>
            <p:nvPr/>
          </p:nvSpPr>
          <p:spPr bwMode="auto">
            <a:xfrm>
              <a:off x="3844925" y="310673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0.399</a:t>
              </a:r>
            </a:p>
          </p:txBody>
        </p:sp>
        <p:sp>
          <p:nvSpPr>
            <p:cNvPr id="715" name="Rectangle 300"/>
            <p:cNvSpPr>
              <a:spLocks noChangeArrowheads="1"/>
            </p:cNvSpPr>
            <p:nvPr/>
          </p:nvSpPr>
          <p:spPr bwMode="auto">
            <a:xfrm>
              <a:off x="4383088" y="3106738"/>
              <a:ext cx="54451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32.893</a:t>
              </a:r>
            </a:p>
          </p:txBody>
        </p:sp>
        <p:sp>
          <p:nvSpPr>
            <p:cNvPr id="716" name="Rectangle 301"/>
            <p:cNvSpPr>
              <a:spLocks noChangeArrowheads="1"/>
            </p:cNvSpPr>
            <p:nvPr/>
          </p:nvSpPr>
          <p:spPr bwMode="auto">
            <a:xfrm>
              <a:off x="4922838" y="3106738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2478.6</a:t>
              </a:r>
            </a:p>
          </p:txBody>
        </p:sp>
        <p:sp>
          <p:nvSpPr>
            <p:cNvPr id="717" name="Rectangle 302"/>
            <p:cNvSpPr>
              <a:spLocks noChangeArrowheads="1"/>
            </p:cNvSpPr>
            <p:nvPr/>
          </p:nvSpPr>
          <p:spPr bwMode="auto">
            <a:xfrm>
              <a:off x="5462588" y="3106738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61.5</a:t>
              </a:r>
            </a:p>
          </p:txBody>
        </p:sp>
        <p:sp>
          <p:nvSpPr>
            <p:cNvPr id="718" name="Rectangle 303"/>
            <p:cNvSpPr>
              <a:spLocks noChangeArrowheads="1"/>
            </p:cNvSpPr>
            <p:nvPr/>
          </p:nvSpPr>
          <p:spPr bwMode="auto">
            <a:xfrm>
              <a:off x="6003925" y="310673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93.4</a:t>
              </a:r>
            </a:p>
          </p:txBody>
        </p:sp>
        <p:sp>
          <p:nvSpPr>
            <p:cNvPr id="719" name="Rectangle 304"/>
            <p:cNvSpPr>
              <a:spLocks noChangeArrowheads="1"/>
            </p:cNvSpPr>
            <p:nvPr/>
          </p:nvSpPr>
          <p:spPr bwMode="auto">
            <a:xfrm>
              <a:off x="2824163" y="3248025"/>
              <a:ext cx="487362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71.5</a:t>
              </a:r>
            </a:p>
          </p:txBody>
        </p:sp>
        <p:sp>
          <p:nvSpPr>
            <p:cNvPr id="720" name="Rectangle 305"/>
            <p:cNvSpPr>
              <a:spLocks noChangeArrowheads="1"/>
            </p:cNvSpPr>
            <p:nvPr/>
          </p:nvSpPr>
          <p:spPr bwMode="auto">
            <a:xfrm>
              <a:off x="3305175" y="3248025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207.881</a:t>
              </a:r>
            </a:p>
          </p:txBody>
        </p:sp>
        <p:sp>
          <p:nvSpPr>
            <p:cNvPr id="721" name="Rectangle 306"/>
            <p:cNvSpPr>
              <a:spLocks noChangeArrowheads="1"/>
            </p:cNvSpPr>
            <p:nvPr/>
          </p:nvSpPr>
          <p:spPr bwMode="auto">
            <a:xfrm>
              <a:off x="3844925" y="3248025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0.406</a:t>
              </a:r>
            </a:p>
          </p:txBody>
        </p:sp>
        <p:sp>
          <p:nvSpPr>
            <p:cNvPr id="722" name="Rectangle 307"/>
            <p:cNvSpPr>
              <a:spLocks noChangeArrowheads="1"/>
            </p:cNvSpPr>
            <p:nvPr/>
          </p:nvSpPr>
          <p:spPr bwMode="auto">
            <a:xfrm>
              <a:off x="4383088" y="3248025"/>
              <a:ext cx="544512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34.431</a:t>
              </a:r>
            </a:p>
          </p:txBody>
        </p:sp>
        <p:sp>
          <p:nvSpPr>
            <p:cNvPr id="723" name="Rectangle 308"/>
            <p:cNvSpPr>
              <a:spLocks noChangeArrowheads="1"/>
            </p:cNvSpPr>
            <p:nvPr/>
          </p:nvSpPr>
          <p:spPr bwMode="auto">
            <a:xfrm>
              <a:off x="4922838" y="3248025"/>
              <a:ext cx="546100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2491.1</a:t>
              </a:r>
            </a:p>
          </p:txBody>
        </p:sp>
        <p:sp>
          <p:nvSpPr>
            <p:cNvPr id="724" name="Rectangle 309"/>
            <p:cNvSpPr>
              <a:spLocks noChangeArrowheads="1"/>
            </p:cNvSpPr>
            <p:nvPr/>
          </p:nvSpPr>
          <p:spPr bwMode="auto">
            <a:xfrm>
              <a:off x="5462588" y="3248025"/>
              <a:ext cx="546100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62</a:t>
              </a:r>
            </a:p>
          </p:txBody>
        </p:sp>
        <p:sp>
          <p:nvSpPr>
            <p:cNvPr id="725" name="Rectangle 310"/>
            <p:cNvSpPr>
              <a:spLocks noChangeArrowheads="1"/>
            </p:cNvSpPr>
            <p:nvPr/>
          </p:nvSpPr>
          <p:spPr bwMode="auto">
            <a:xfrm>
              <a:off x="6003925" y="3248025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98.5</a:t>
              </a:r>
            </a:p>
          </p:txBody>
        </p:sp>
        <p:sp>
          <p:nvSpPr>
            <p:cNvPr id="726" name="Rectangle 311"/>
            <p:cNvSpPr>
              <a:spLocks noChangeArrowheads="1"/>
            </p:cNvSpPr>
            <p:nvPr/>
          </p:nvSpPr>
          <p:spPr bwMode="auto">
            <a:xfrm>
              <a:off x="2824163" y="3390900"/>
              <a:ext cx="487362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72</a:t>
              </a:r>
            </a:p>
          </p:txBody>
        </p:sp>
        <p:sp>
          <p:nvSpPr>
            <p:cNvPr id="727" name="Rectangle 312"/>
            <p:cNvSpPr>
              <a:spLocks noChangeArrowheads="1"/>
            </p:cNvSpPr>
            <p:nvPr/>
          </p:nvSpPr>
          <p:spPr bwMode="auto">
            <a:xfrm>
              <a:off x="3305175" y="3390900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209.061</a:t>
              </a:r>
            </a:p>
          </p:txBody>
        </p:sp>
        <p:sp>
          <p:nvSpPr>
            <p:cNvPr id="728" name="Rectangle 313"/>
            <p:cNvSpPr>
              <a:spLocks noChangeArrowheads="1"/>
            </p:cNvSpPr>
            <p:nvPr/>
          </p:nvSpPr>
          <p:spPr bwMode="auto">
            <a:xfrm>
              <a:off x="3844925" y="3390900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0.412</a:t>
              </a:r>
            </a:p>
          </p:txBody>
        </p:sp>
        <p:sp>
          <p:nvSpPr>
            <p:cNvPr id="729" name="Rectangle 314"/>
            <p:cNvSpPr>
              <a:spLocks noChangeArrowheads="1"/>
            </p:cNvSpPr>
            <p:nvPr/>
          </p:nvSpPr>
          <p:spPr bwMode="auto">
            <a:xfrm>
              <a:off x="4383088" y="3390900"/>
              <a:ext cx="544512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35.762</a:t>
              </a:r>
            </a:p>
          </p:txBody>
        </p:sp>
        <p:sp>
          <p:nvSpPr>
            <p:cNvPr id="730" name="Rectangle 315"/>
            <p:cNvSpPr>
              <a:spLocks noChangeArrowheads="1"/>
            </p:cNvSpPr>
            <p:nvPr/>
          </p:nvSpPr>
          <p:spPr bwMode="auto">
            <a:xfrm>
              <a:off x="4922838" y="3390900"/>
              <a:ext cx="546100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2545.6</a:t>
              </a:r>
            </a:p>
          </p:txBody>
        </p:sp>
        <p:sp>
          <p:nvSpPr>
            <p:cNvPr id="731" name="Rectangle 316"/>
            <p:cNvSpPr>
              <a:spLocks noChangeArrowheads="1"/>
            </p:cNvSpPr>
            <p:nvPr/>
          </p:nvSpPr>
          <p:spPr bwMode="auto">
            <a:xfrm>
              <a:off x="5462588" y="3390900"/>
              <a:ext cx="546100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65.6</a:t>
              </a:r>
            </a:p>
          </p:txBody>
        </p:sp>
        <p:sp>
          <p:nvSpPr>
            <p:cNvPr id="732" name="Rectangle 317"/>
            <p:cNvSpPr>
              <a:spLocks noChangeArrowheads="1"/>
            </p:cNvSpPr>
            <p:nvPr/>
          </p:nvSpPr>
          <p:spPr bwMode="auto">
            <a:xfrm>
              <a:off x="6003925" y="3390900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105.7</a:t>
              </a:r>
            </a:p>
          </p:txBody>
        </p:sp>
        <p:sp>
          <p:nvSpPr>
            <p:cNvPr id="733" name="Rectangle 318"/>
            <p:cNvSpPr>
              <a:spLocks noChangeArrowheads="1"/>
            </p:cNvSpPr>
            <p:nvPr/>
          </p:nvSpPr>
          <p:spPr bwMode="auto">
            <a:xfrm>
              <a:off x="2824163" y="3532188"/>
              <a:ext cx="48736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72.5</a:t>
              </a:r>
            </a:p>
          </p:txBody>
        </p:sp>
        <p:sp>
          <p:nvSpPr>
            <p:cNvPr id="734" name="Rectangle 319"/>
            <p:cNvSpPr>
              <a:spLocks noChangeArrowheads="1"/>
            </p:cNvSpPr>
            <p:nvPr/>
          </p:nvSpPr>
          <p:spPr bwMode="auto">
            <a:xfrm>
              <a:off x="3305175" y="353218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210.075</a:t>
              </a:r>
            </a:p>
          </p:txBody>
        </p:sp>
        <p:sp>
          <p:nvSpPr>
            <p:cNvPr id="735" name="Rectangle 320"/>
            <p:cNvSpPr>
              <a:spLocks noChangeArrowheads="1"/>
            </p:cNvSpPr>
            <p:nvPr/>
          </p:nvSpPr>
          <p:spPr bwMode="auto">
            <a:xfrm>
              <a:off x="3844925" y="353218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0.418</a:t>
              </a:r>
            </a:p>
          </p:txBody>
        </p:sp>
        <p:sp>
          <p:nvSpPr>
            <p:cNvPr id="736" name="Rectangle 321"/>
            <p:cNvSpPr>
              <a:spLocks noChangeArrowheads="1"/>
            </p:cNvSpPr>
            <p:nvPr/>
          </p:nvSpPr>
          <p:spPr bwMode="auto">
            <a:xfrm>
              <a:off x="4383088" y="3532188"/>
              <a:ext cx="54451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38.033</a:t>
              </a:r>
            </a:p>
          </p:txBody>
        </p:sp>
        <p:sp>
          <p:nvSpPr>
            <p:cNvPr id="737" name="Rectangle 322"/>
            <p:cNvSpPr>
              <a:spLocks noChangeArrowheads="1"/>
            </p:cNvSpPr>
            <p:nvPr/>
          </p:nvSpPr>
          <p:spPr bwMode="auto">
            <a:xfrm>
              <a:off x="4922838" y="3532188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2622.1</a:t>
              </a:r>
            </a:p>
          </p:txBody>
        </p:sp>
        <p:sp>
          <p:nvSpPr>
            <p:cNvPr id="738" name="Rectangle 323"/>
            <p:cNvSpPr>
              <a:spLocks noChangeArrowheads="1"/>
            </p:cNvSpPr>
            <p:nvPr/>
          </p:nvSpPr>
          <p:spPr bwMode="auto">
            <a:xfrm>
              <a:off x="5462588" y="3532188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67.6</a:t>
              </a:r>
            </a:p>
          </p:txBody>
        </p:sp>
        <p:sp>
          <p:nvSpPr>
            <p:cNvPr id="739" name="Rectangle 324"/>
            <p:cNvSpPr>
              <a:spLocks noChangeArrowheads="1"/>
            </p:cNvSpPr>
            <p:nvPr/>
          </p:nvSpPr>
          <p:spPr bwMode="auto">
            <a:xfrm>
              <a:off x="6003925" y="353218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112.3</a:t>
              </a:r>
            </a:p>
          </p:txBody>
        </p:sp>
        <p:sp>
          <p:nvSpPr>
            <p:cNvPr id="740" name="Rectangle 325"/>
            <p:cNvSpPr>
              <a:spLocks noChangeArrowheads="1"/>
            </p:cNvSpPr>
            <p:nvPr/>
          </p:nvSpPr>
          <p:spPr bwMode="auto">
            <a:xfrm>
              <a:off x="2824163" y="3675063"/>
              <a:ext cx="48736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73</a:t>
              </a:r>
            </a:p>
          </p:txBody>
        </p:sp>
        <p:sp>
          <p:nvSpPr>
            <p:cNvPr id="741" name="Rectangle 326"/>
            <p:cNvSpPr>
              <a:spLocks noChangeArrowheads="1"/>
            </p:cNvSpPr>
            <p:nvPr/>
          </p:nvSpPr>
          <p:spPr bwMode="auto">
            <a:xfrm>
              <a:off x="3305175" y="3675063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211.12</a:t>
              </a:r>
            </a:p>
          </p:txBody>
        </p:sp>
        <p:sp>
          <p:nvSpPr>
            <p:cNvPr id="742" name="Rectangle 327"/>
            <p:cNvSpPr>
              <a:spLocks noChangeArrowheads="1"/>
            </p:cNvSpPr>
            <p:nvPr/>
          </p:nvSpPr>
          <p:spPr bwMode="auto">
            <a:xfrm>
              <a:off x="3844925" y="3675063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0.427</a:t>
              </a:r>
            </a:p>
          </p:txBody>
        </p:sp>
        <p:sp>
          <p:nvSpPr>
            <p:cNvPr id="743" name="Rectangle 328"/>
            <p:cNvSpPr>
              <a:spLocks noChangeArrowheads="1"/>
            </p:cNvSpPr>
            <p:nvPr/>
          </p:nvSpPr>
          <p:spPr bwMode="auto">
            <a:xfrm>
              <a:off x="4383088" y="3675063"/>
              <a:ext cx="54451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41.542</a:t>
              </a:r>
            </a:p>
          </p:txBody>
        </p:sp>
        <p:sp>
          <p:nvSpPr>
            <p:cNvPr id="744" name="Rectangle 329"/>
            <p:cNvSpPr>
              <a:spLocks noChangeArrowheads="1"/>
            </p:cNvSpPr>
            <p:nvPr/>
          </p:nvSpPr>
          <p:spPr bwMode="auto">
            <a:xfrm>
              <a:off x="4922838" y="3675063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2734</a:t>
              </a:r>
            </a:p>
          </p:txBody>
        </p:sp>
        <p:sp>
          <p:nvSpPr>
            <p:cNvPr id="745" name="Rectangle 330"/>
            <p:cNvSpPr>
              <a:spLocks noChangeArrowheads="1"/>
            </p:cNvSpPr>
            <p:nvPr/>
          </p:nvSpPr>
          <p:spPr bwMode="auto">
            <a:xfrm>
              <a:off x="5462588" y="3675063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71.8</a:t>
              </a:r>
            </a:p>
          </p:txBody>
        </p:sp>
        <p:sp>
          <p:nvSpPr>
            <p:cNvPr id="746" name="Rectangle 331"/>
            <p:cNvSpPr>
              <a:spLocks noChangeArrowheads="1"/>
            </p:cNvSpPr>
            <p:nvPr/>
          </p:nvSpPr>
          <p:spPr bwMode="auto">
            <a:xfrm>
              <a:off x="6003925" y="3675063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126.3</a:t>
              </a:r>
            </a:p>
          </p:txBody>
        </p:sp>
        <p:sp>
          <p:nvSpPr>
            <p:cNvPr id="747" name="Rectangle 332"/>
            <p:cNvSpPr>
              <a:spLocks noChangeArrowheads="1"/>
            </p:cNvSpPr>
            <p:nvPr/>
          </p:nvSpPr>
          <p:spPr bwMode="auto">
            <a:xfrm>
              <a:off x="2824163" y="3816350"/>
              <a:ext cx="487362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73.5</a:t>
              </a:r>
            </a:p>
          </p:txBody>
        </p:sp>
        <p:sp>
          <p:nvSpPr>
            <p:cNvPr id="748" name="Rectangle 333"/>
            <p:cNvSpPr>
              <a:spLocks noChangeArrowheads="1"/>
            </p:cNvSpPr>
            <p:nvPr/>
          </p:nvSpPr>
          <p:spPr bwMode="auto">
            <a:xfrm>
              <a:off x="3305175" y="3816350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212.092</a:t>
              </a:r>
            </a:p>
          </p:txBody>
        </p:sp>
        <p:sp>
          <p:nvSpPr>
            <p:cNvPr id="749" name="Rectangle 334"/>
            <p:cNvSpPr>
              <a:spLocks noChangeArrowheads="1"/>
            </p:cNvSpPr>
            <p:nvPr/>
          </p:nvSpPr>
          <p:spPr bwMode="auto">
            <a:xfrm>
              <a:off x="3844925" y="3816350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0.442</a:t>
              </a:r>
            </a:p>
          </p:txBody>
        </p:sp>
        <p:sp>
          <p:nvSpPr>
            <p:cNvPr id="750" name="Rectangle 335"/>
            <p:cNvSpPr>
              <a:spLocks noChangeArrowheads="1"/>
            </p:cNvSpPr>
            <p:nvPr/>
          </p:nvSpPr>
          <p:spPr bwMode="auto">
            <a:xfrm>
              <a:off x="4383088" y="3816350"/>
              <a:ext cx="544512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42.542</a:t>
              </a:r>
            </a:p>
          </p:txBody>
        </p:sp>
        <p:sp>
          <p:nvSpPr>
            <p:cNvPr id="751" name="Rectangle 336"/>
            <p:cNvSpPr>
              <a:spLocks noChangeArrowheads="1"/>
            </p:cNvSpPr>
            <p:nvPr/>
          </p:nvSpPr>
          <p:spPr bwMode="auto">
            <a:xfrm>
              <a:off x="4922838" y="3816350"/>
              <a:ext cx="546100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2738.3</a:t>
              </a:r>
            </a:p>
          </p:txBody>
        </p:sp>
        <p:sp>
          <p:nvSpPr>
            <p:cNvPr id="752" name="Rectangle 337"/>
            <p:cNvSpPr>
              <a:spLocks noChangeArrowheads="1"/>
            </p:cNvSpPr>
            <p:nvPr/>
          </p:nvSpPr>
          <p:spPr bwMode="auto">
            <a:xfrm>
              <a:off x="5462588" y="3816350"/>
              <a:ext cx="546100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74.4</a:t>
              </a:r>
            </a:p>
          </p:txBody>
        </p:sp>
        <p:sp>
          <p:nvSpPr>
            <p:cNvPr id="753" name="Rectangle 338"/>
            <p:cNvSpPr>
              <a:spLocks noChangeArrowheads="1"/>
            </p:cNvSpPr>
            <p:nvPr/>
          </p:nvSpPr>
          <p:spPr bwMode="auto">
            <a:xfrm>
              <a:off x="6003925" y="3816350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125</a:t>
              </a:r>
            </a:p>
          </p:txBody>
        </p:sp>
        <p:sp>
          <p:nvSpPr>
            <p:cNvPr id="754" name="Rectangle 339"/>
            <p:cNvSpPr>
              <a:spLocks noChangeArrowheads="1"/>
            </p:cNvSpPr>
            <p:nvPr/>
          </p:nvSpPr>
          <p:spPr bwMode="auto">
            <a:xfrm>
              <a:off x="2824163" y="3959225"/>
              <a:ext cx="487362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74</a:t>
              </a:r>
            </a:p>
          </p:txBody>
        </p:sp>
        <p:sp>
          <p:nvSpPr>
            <p:cNvPr id="755" name="Rectangle 340"/>
            <p:cNvSpPr>
              <a:spLocks noChangeArrowheads="1"/>
            </p:cNvSpPr>
            <p:nvPr/>
          </p:nvSpPr>
          <p:spPr bwMode="auto">
            <a:xfrm>
              <a:off x="3305175" y="3959225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213.074</a:t>
              </a:r>
            </a:p>
          </p:txBody>
        </p:sp>
        <p:sp>
          <p:nvSpPr>
            <p:cNvPr id="756" name="Rectangle 341"/>
            <p:cNvSpPr>
              <a:spLocks noChangeArrowheads="1"/>
            </p:cNvSpPr>
            <p:nvPr/>
          </p:nvSpPr>
          <p:spPr bwMode="auto">
            <a:xfrm>
              <a:off x="3844925" y="3959225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0.468</a:t>
              </a:r>
            </a:p>
          </p:txBody>
        </p:sp>
        <p:sp>
          <p:nvSpPr>
            <p:cNvPr id="757" name="Rectangle 342"/>
            <p:cNvSpPr>
              <a:spLocks noChangeArrowheads="1"/>
            </p:cNvSpPr>
            <p:nvPr/>
          </p:nvSpPr>
          <p:spPr bwMode="auto">
            <a:xfrm>
              <a:off x="4383088" y="3959225"/>
              <a:ext cx="544512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43.211</a:t>
              </a:r>
            </a:p>
          </p:txBody>
        </p:sp>
        <p:sp>
          <p:nvSpPr>
            <p:cNvPr id="758" name="Rectangle 343"/>
            <p:cNvSpPr>
              <a:spLocks noChangeArrowheads="1"/>
            </p:cNvSpPr>
            <p:nvPr/>
          </p:nvSpPr>
          <p:spPr bwMode="auto">
            <a:xfrm>
              <a:off x="4922838" y="3959225"/>
              <a:ext cx="546100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2747.4</a:t>
              </a:r>
            </a:p>
          </p:txBody>
        </p:sp>
        <p:sp>
          <p:nvSpPr>
            <p:cNvPr id="759" name="Rectangle 344"/>
            <p:cNvSpPr>
              <a:spLocks noChangeArrowheads="1"/>
            </p:cNvSpPr>
            <p:nvPr/>
          </p:nvSpPr>
          <p:spPr bwMode="auto">
            <a:xfrm>
              <a:off x="5462588" y="3959225"/>
              <a:ext cx="546100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73</a:t>
              </a:r>
            </a:p>
          </p:txBody>
        </p:sp>
        <p:sp>
          <p:nvSpPr>
            <p:cNvPr id="760" name="Rectangle 345"/>
            <p:cNvSpPr>
              <a:spLocks noChangeArrowheads="1"/>
            </p:cNvSpPr>
            <p:nvPr/>
          </p:nvSpPr>
          <p:spPr bwMode="auto">
            <a:xfrm>
              <a:off x="6003925" y="3959225"/>
              <a:ext cx="544513" cy="1476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00B400"/>
                  </a:solidFill>
                  <a:latin typeface="Arial" charset="0"/>
                </a:rPr>
                <a:t>120.2</a:t>
              </a:r>
            </a:p>
          </p:txBody>
        </p:sp>
        <p:sp>
          <p:nvSpPr>
            <p:cNvPr id="761" name="Rectangle 346"/>
            <p:cNvSpPr>
              <a:spLocks noChangeArrowheads="1"/>
            </p:cNvSpPr>
            <p:nvPr/>
          </p:nvSpPr>
          <p:spPr bwMode="auto">
            <a:xfrm>
              <a:off x="2819400" y="4049713"/>
              <a:ext cx="48736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74.5</a:t>
              </a:r>
            </a:p>
          </p:txBody>
        </p:sp>
        <p:sp>
          <p:nvSpPr>
            <p:cNvPr id="762" name="Rectangle 347"/>
            <p:cNvSpPr>
              <a:spLocks noChangeArrowheads="1"/>
            </p:cNvSpPr>
            <p:nvPr/>
          </p:nvSpPr>
          <p:spPr bwMode="auto">
            <a:xfrm>
              <a:off x="3300413" y="4049713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214.042</a:t>
              </a:r>
            </a:p>
          </p:txBody>
        </p:sp>
        <p:sp>
          <p:nvSpPr>
            <p:cNvPr id="763" name="Rectangle 348"/>
            <p:cNvSpPr>
              <a:spLocks noChangeArrowheads="1"/>
            </p:cNvSpPr>
            <p:nvPr/>
          </p:nvSpPr>
          <p:spPr bwMode="auto">
            <a:xfrm>
              <a:off x="3841750" y="4049713"/>
              <a:ext cx="542925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0.493</a:t>
              </a:r>
            </a:p>
          </p:txBody>
        </p:sp>
        <p:sp>
          <p:nvSpPr>
            <p:cNvPr id="764" name="Rectangle 349"/>
            <p:cNvSpPr>
              <a:spLocks noChangeArrowheads="1"/>
            </p:cNvSpPr>
            <p:nvPr/>
          </p:nvSpPr>
          <p:spPr bwMode="auto">
            <a:xfrm>
              <a:off x="4378325" y="4049713"/>
              <a:ext cx="547688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46.062</a:t>
              </a:r>
            </a:p>
          </p:txBody>
        </p:sp>
        <p:sp>
          <p:nvSpPr>
            <p:cNvPr id="765" name="Rectangle 350"/>
            <p:cNvSpPr>
              <a:spLocks noChangeArrowheads="1"/>
            </p:cNvSpPr>
            <p:nvPr/>
          </p:nvSpPr>
          <p:spPr bwMode="auto">
            <a:xfrm>
              <a:off x="4919663" y="4049713"/>
              <a:ext cx="54451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2719.3</a:t>
              </a:r>
            </a:p>
          </p:txBody>
        </p:sp>
        <p:sp>
          <p:nvSpPr>
            <p:cNvPr id="766" name="Rectangle 351"/>
            <p:cNvSpPr>
              <a:spLocks noChangeArrowheads="1"/>
            </p:cNvSpPr>
            <p:nvPr/>
          </p:nvSpPr>
          <p:spPr bwMode="auto">
            <a:xfrm>
              <a:off x="5459413" y="4049713"/>
              <a:ext cx="547687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73.6</a:t>
              </a:r>
            </a:p>
          </p:txBody>
        </p:sp>
        <p:sp>
          <p:nvSpPr>
            <p:cNvPr id="767" name="Rectangle 352"/>
            <p:cNvSpPr>
              <a:spLocks noChangeArrowheads="1"/>
            </p:cNvSpPr>
            <p:nvPr/>
          </p:nvSpPr>
          <p:spPr bwMode="auto">
            <a:xfrm>
              <a:off x="6000750" y="4049713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130.2</a:t>
              </a:r>
            </a:p>
          </p:txBody>
        </p:sp>
        <p:sp>
          <p:nvSpPr>
            <p:cNvPr id="768" name="Rectangle 353"/>
            <p:cNvSpPr>
              <a:spLocks noChangeArrowheads="1"/>
            </p:cNvSpPr>
            <p:nvPr/>
          </p:nvSpPr>
          <p:spPr bwMode="auto">
            <a:xfrm>
              <a:off x="2819400" y="4192588"/>
              <a:ext cx="487363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75</a:t>
              </a:r>
            </a:p>
          </p:txBody>
        </p:sp>
        <p:sp>
          <p:nvSpPr>
            <p:cNvPr id="769" name="Rectangle 354"/>
            <p:cNvSpPr>
              <a:spLocks noChangeArrowheads="1"/>
            </p:cNvSpPr>
            <p:nvPr/>
          </p:nvSpPr>
          <p:spPr bwMode="auto">
            <a:xfrm>
              <a:off x="3300413" y="4192588"/>
              <a:ext cx="546100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215.065</a:t>
              </a:r>
            </a:p>
          </p:txBody>
        </p:sp>
        <p:sp>
          <p:nvSpPr>
            <p:cNvPr id="770" name="Rectangle 355"/>
            <p:cNvSpPr>
              <a:spLocks noChangeArrowheads="1"/>
            </p:cNvSpPr>
            <p:nvPr/>
          </p:nvSpPr>
          <p:spPr bwMode="auto">
            <a:xfrm>
              <a:off x="3841750" y="4192588"/>
              <a:ext cx="542925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0.523</a:t>
              </a:r>
            </a:p>
          </p:txBody>
        </p:sp>
        <p:sp>
          <p:nvSpPr>
            <p:cNvPr id="771" name="Rectangle 356"/>
            <p:cNvSpPr>
              <a:spLocks noChangeArrowheads="1"/>
            </p:cNvSpPr>
            <p:nvPr/>
          </p:nvSpPr>
          <p:spPr bwMode="auto">
            <a:xfrm>
              <a:off x="4378325" y="4192588"/>
              <a:ext cx="547688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46.505</a:t>
              </a:r>
            </a:p>
          </p:txBody>
        </p:sp>
        <p:sp>
          <p:nvSpPr>
            <p:cNvPr id="772" name="Rectangle 357"/>
            <p:cNvSpPr>
              <a:spLocks noChangeArrowheads="1"/>
            </p:cNvSpPr>
            <p:nvPr/>
          </p:nvSpPr>
          <p:spPr bwMode="auto">
            <a:xfrm>
              <a:off x="4919663" y="4192588"/>
              <a:ext cx="544512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2642.7</a:t>
              </a:r>
            </a:p>
          </p:txBody>
        </p:sp>
        <p:sp>
          <p:nvSpPr>
            <p:cNvPr id="773" name="Rectangle 358"/>
            <p:cNvSpPr>
              <a:spLocks noChangeArrowheads="1"/>
            </p:cNvSpPr>
            <p:nvPr/>
          </p:nvSpPr>
          <p:spPr bwMode="auto">
            <a:xfrm>
              <a:off x="5459413" y="4192588"/>
              <a:ext cx="547687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66.3</a:t>
              </a:r>
            </a:p>
          </p:txBody>
        </p:sp>
        <p:sp>
          <p:nvSpPr>
            <p:cNvPr id="774" name="Rectangle 359"/>
            <p:cNvSpPr>
              <a:spLocks noChangeArrowheads="1"/>
            </p:cNvSpPr>
            <p:nvPr/>
          </p:nvSpPr>
          <p:spPr bwMode="auto">
            <a:xfrm>
              <a:off x="6000750" y="4192588"/>
              <a:ext cx="544513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124.8</a:t>
              </a:r>
            </a:p>
          </p:txBody>
        </p:sp>
        <p:sp>
          <p:nvSpPr>
            <p:cNvPr id="775" name="Rectangle 360"/>
            <p:cNvSpPr>
              <a:spLocks noChangeArrowheads="1"/>
            </p:cNvSpPr>
            <p:nvPr/>
          </p:nvSpPr>
          <p:spPr bwMode="auto">
            <a:xfrm>
              <a:off x="2819400" y="4335463"/>
              <a:ext cx="48736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75.5</a:t>
              </a:r>
            </a:p>
          </p:txBody>
        </p:sp>
        <p:sp>
          <p:nvSpPr>
            <p:cNvPr id="776" name="Rectangle 361"/>
            <p:cNvSpPr>
              <a:spLocks noChangeArrowheads="1"/>
            </p:cNvSpPr>
            <p:nvPr/>
          </p:nvSpPr>
          <p:spPr bwMode="auto">
            <a:xfrm>
              <a:off x="3300413" y="4335463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216.195</a:t>
              </a:r>
            </a:p>
          </p:txBody>
        </p:sp>
        <p:sp>
          <p:nvSpPr>
            <p:cNvPr id="777" name="Rectangle 362"/>
            <p:cNvSpPr>
              <a:spLocks noChangeArrowheads="1"/>
            </p:cNvSpPr>
            <p:nvPr/>
          </p:nvSpPr>
          <p:spPr bwMode="auto">
            <a:xfrm>
              <a:off x="3841750" y="4335463"/>
              <a:ext cx="542925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0.54</a:t>
              </a:r>
            </a:p>
          </p:txBody>
        </p:sp>
        <p:sp>
          <p:nvSpPr>
            <p:cNvPr id="778" name="Rectangle 363"/>
            <p:cNvSpPr>
              <a:spLocks noChangeArrowheads="1"/>
            </p:cNvSpPr>
            <p:nvPr/>
          </p:nvSpPr>
          <p:spPr bwMode="auto">
            <a:xfrm>
              <a:off x="4378325" y="4335463"/>
              <a:ext cx="547688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49.618</a:t>
              </a:r>
            </a:p>
          </p:txBody>
        </p:sp>
        <p:sp>
          <p:nvSpPr>
            <p:cNvPr id="779" name="Rectangle 364"/>
            <p:cNvSpPr>
              <a:spLocks noChangeArrowheads="1"/>
            </p:cNvSpPr>
            <p:nvPr/>
          </p:nvSpPr>
          <p:spPr bwMode="auto">
            <a:xfrm>
              <a:off x="4919663" y="4335463"/>
              <a:ext cx="54451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2714.9</a:t>
              </a:r>
            </a:p>
          </p:txBody>
        </p:sp>
        <p:sp>
          <p:nvSpPr>
            <p:cNvPr id="780" name="Rectangle 365"/>
            <p:cNvSpPr>
              <a:spLocks noChangeArrowheads="1"/>
            </p:cNvSpPr>
            <p:nvPr/>
          </p:nvSpPr>
          <p:spPr bwMode="auto">
            <a:xfrm>
              <a:off x="5459413" y="4335463"/>
              <a:ext cx="547687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65.7</a:t>
              </a:r>
            </a:p>
          </p:txBody>
        </p:sp>
        <p:sp>
          <p:nvSpPr>
            <p:cNvPr id="781" name="Rectangle 366"/>
            <p:cNvSpPr>
              <a:spLocks noChangeArrowheads="1"/>
            </p:cNvSpPr>
            <p:nvPr/>
          </p:nvSpPr>
          <p:spPr bwMode="auto">
            <a:xfrm>
              <a:off x="6000750" y="4335463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140</a:t>
              </a:r>
            </a:p>
          </p:txBody>
        </p:sp>
        <p:sp>
          <p:nvSpPr>
            <p:cNvPr id="782" name="Rectangle 367"/>
            <p:cNvSpPr>
              <a:spLocks noChangeArrowheads="1"/>
            </p:cNvSpPr>
            <p:nvPr/>
          </p:nvSpPr>
          <p:spPr bwMode="auto">
            <a:xfrm>
              <a:off x="2819400" y="4478338"/>
              <a:ext cx="48736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76</a:t>
              </a:r>
            </a:p>
          </p:txBody>
        </p:sp>
        <p:sp>
          <p:nvSpPr>
            <p:cNvPr id="783" name="Rectangle 368"/>
            <p:cNvSpPr>
              <a:spLocks noChangeArrowheads="1"/>
            </p:cNvSpPr>
            <p:nvPr/>
          </p:nvSpPr>
          <p:spPr bwMode="auto">
            <a:xfrm>
              <a:off x="3300413" y="4478338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217.249</a:t>
              </a:r>
            </a:p>
          </p:txBody>
        </p:sp>
        <p:sp>
          <p:nvSpPr>
            <p:cNvPr id="784" name="Rectangle 369"/>
            <p:cNvSpPr>
              <a:spLocks noChangeArrowheads="1"/>
            </p:cNvSpPr>
            <p:nvPr/>
          </p:nvSpPr>
          <p:spPr bwMode="auto">
            <a:xfrm>
              <a:off x="3841750" y="4478338"/>
              <a:ext cx="542925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0.558</a:t>
              </a:r>
            </a:p>
          </p:txBody>
        </p:sp>
        <p:sp>
          <p:nvSpPr>
            <p:cNvPr id="785" name="Rectangle 370"/>
            <p:cNvSpPr>
              <a:spLocks noChangeArrowheads="1"/>
            </p:cNvSpPr>
            <p:nvPr/>
          </p:nvSpPr>
          <p:spPr bwMode="auto">
            <a:xfrm>
              <a:off x="4378325" y="4478338"/>
              <a:ext cx="547688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52.886</a:t>
              </a:r>
            </a:p>
          </p:txBody>
        </p:sp>
        <p:sp>
          <p:nvSpPr>
            <p:cNvPr id="786" name="Rectangle 371"/>
            <p:cNvSpPr>
              <a:spLocks noChangeArrowheads="1"/>
            </p:cNvSpPr>
            <p:nvPr/>
          </p:nvSpPr>
          <p:spPr bwMode="auto">
            <a:xfrm>
              <a:off x="4919663" y="4478338"/>
              <a:ext cx="54451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2804.4</a:t>
              </a:r>
            </a:p>
          </p:txBody>
        </p:sp>
        <p:sp>
          <p:nvSpPr>
            <p:cNvPr id="787" name="Rectangle 372"/>
            <p:cNvSpPr>
              <a:spLocks noChangeArrowheads="1"/>
            </p:cNvSpPr>
            <p:nvPr/>
          </p:nvSpPr>
          <p:spPr bwMode="auto">
            <a:xfrm>
              <a:off x="5459413" y="4478338"/>
              <a:ext cx="547687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69.9</a:t>
              </a:r>
            </a:p>
          </p:txBody>
        </p:sp>
        <p:sp>
          <p:nvSpPr>
            <p:cNvPr id="788" name="Rectangle 373"/>
            <p:cNvSpPr>
              <a:spLocks noChangeArrowheads="1"/>
            </p:cNvSpPr>
            <p:nvPr/>
          </p:nvSpPr>
          <p:spPr bwMode="auto">
            <a:xfrm>
              <a:off x="6000750" y="447833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156.4</a:t>
              </a:r>
            </a:p>
          </p:txBody>
        </p:sp>
        <p:sp>
          <p:nvSpPr>
            <p:cNvPr id="789" name="Rectangle 374"/>
            <p:cNvSpPr>
              <a:spLocks noChangeArrowheads="1"/>
            </p:cNvSpPr>
            <p:nvPr/>
          </p:nvSpPr>
          <p:spPr bwMode="auto">
            <a:xfrm>
              <a:off x="2819400" y="4619625"/>
              <a:ext cx="487363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76.5</a:t>
              </a:r>
            </a:p>
          </p:txBody>
        </p:sp>
        <p:sp>
          <p:nvSpPr>
            <p:cNvPr id="790" name="Rectangle 375"/>
            <p:cNvSpPr>
              <a:spLocks noChangeArrowheads="1"/>
            </p:cNvSpPr>
            <p:nvPr/>
          </p:nvSpPr>
          <p:spPr bwMode="auto">
            <a:xfrm>
              <a:off x="3300413" y="4619625"/>
              <a:ext cx="546100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218.233</a:t>
              </a:r>
            </a:p>
          </p:txBody>
        </p:sp>
        <p:sp>
          <p:nvSpPr>
            <p:cNvPr id="791" name="Rectangle 376"/>
            <p:cNvSpPr>
              <a:spLocks noChangeArrowheads="1"/>
            </p:cNvSpPr>
            <p:nvPr/>
          </p:nvSpPr>
          <p:spPr bwMode="auto">
            <a:xfrm>
              <a:off x="3841750" y="4619625"/>
              <a:ext cx="542925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0.57</a:t>
              </a:r>
            </a:p>
          </p:txBody>
        </p:sp>
        <p:sp>
          <p:nvSpPr>
            <p:cNvPr id="792" name="Rectangle 377"/>
            <p:cNvSpPr>
              <a:spLocks noChangeArrowheads="1"/>
            </p:cNvSpPr>
            <p:nvPr/>
          </p:nvSpPr>
          <p:spPr bwMode="auto">
            <a:xfrm>
              <a:off x="4378325" y="4619625"/>
              <a:ext cx="547688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54.991</a:t>
              </a:r>
            </a:p>
          </p:txBody>
        </p:sp>
        <p:sp>
          <p:nvSpPr>
            <p:cNvPr id="793" name="Rectangle 378"/>
            <p:cNvSpPr>
              <a:spLocks noChangeArrowheads="1"/>
            </p:cNvSpPr>
            <p:nvPr/>
          </p:nvSpPr>
          <p:spPr bwMode="auto">
            <a:xfrm>
              <a:off x="4919663" y="4619625"/>
              <a:ext cx="544512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2828.6</a:t>
              </a:r>
            </a:p>
          </p:txBody>
        </p:sp>
        <p:sp>
          <p:nvSpPr>
            <p:cNvPr id="794" name="Rectangle 379"/>
            <p:cNvSpPr>
              <a:spLocks noChangeArrowheads="1"/>
            </p:cNvSpPr>
            <p:nvPr/>
          </p:nvSpPr>
          <p:spPr bwMode="auto">
            <a:xfrm>
              <a:off x="5459413" y="4619625"/>
              <a:ext cx="547687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72.5</a:t>
              </a:r>
            </a:p>
          </p:txBody>
        </p:sp>
        <p:sp>
          <p:nvSpPr>
            <p:cNvPr id="795" name="Rectangle 380"/>
            <p:cNvSpPr>
              <a:spLocks noChangeArrowheads="1"/>
            </p:cNvSpPr>
            <p:nvPr/>
          </p:nvSpPr>
          <p:spPr bwMode="auto">
            <a:xfrm>
              <a:off x="6000750" y="4619625"/>
              <a:ext cx="544513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162.4</a:t>
              </a:r>
            </a:p>
          </p:txBody>
        </p:sp>
        <p:sp>
          <p:nvSpPr>
            <p:cNvPr id="796" name="Rectangle 381"/>
            <p:cNvSpPr>
              <a:spLocks noChangeArrowheads="1"/>
            </p:cNvSpPr>
            <p:nvPr/>
          </p:nvSpPr>
          <p:spPr bwMode="auto">
            <a:xfrm>
              <a:off x="2819400" y="4764088"/>
              <a:ext cx="48736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77</a:t>
              </a:r>
            </a:p>
          </p:txBody>
        </p:sp>
        <p:sp>
          <p:nvSpPr>
            <p:cNvPr id="797" name="Rectangle 382"/>
            <p:cNvSpPr>
              <a:spLocks noChangeArrowheads="1"/>
            </p:cNvSpPr>
            <p:nvPr/>
          </p:nvSpPr>
          <p:spPr bwMode="auto">
            <a:xfrm>
              <a:off x="3300413" y="4764088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219.344</a:t>
              </a:r>
            </a:p>
          </p:txBody>
        </p:sp>
        <p:sp>
          <p:nvSpPr>
            <p:cNvPr id="798" name="Rectangle 383"/>
            <p:cNvSpPr>
              <a:spLocks noChangeArrowheads="1"/>
            </p:cNvSpPr>
            <p:nvPr/>
          </p:nvSpPr>
          <p:spPr bwMode="auto">
            <a:xfrm>
              <a:off x="3841750" y="4764088"/>
              <a:ext cx="542925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0.587</a:t>
              </a:r>
            </a:p>
          </p:txBody>
        </p:sp>
        <p:sp>
          <p:nvSpPr>
            <p:cNvPr id="799" name="Rectangle 384"/>
            <p:cNvSpPr>
              <a:spLocks noChangeArrowheads="1"/>
            </p:cNvSpPr>
            <p:nvPr/>
          </p:nvSpPr>
          <p:spPr bwMode="auto">
            <a:xfrm>
              <a:off x="4378325" y="4764088"/>
              <a:ext cx="547688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56.999</a:t>
              </a:r>
            </a:p>
          </p:txBody>
        </p:sp>
        <p:sp>
          <p:nvSpPr>
            <p:cNvPr id="800" name="Rectangle 385"/>
            <p:cNvSpPr>
              <a:spLocks noChangeArrowheads="1"/>
            </p:cNvSpPr>
            <p:nvPr/>
          </p:nvSpPr>
          <p:spPr bwMode="auto">
            <a:xfrm>
              <a:off x="4919663" y="4764088"/>
              <a:ext cx="54451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2896</a:t>
              </a:r>
            </a:p>
          </p:txBody>
        </p:sp>
        <p:sp>
          <p:nvSpPr>
            <p:cNvPr id="801" name="Rectangle 386"/>
            <p:cNvSpPr>
              <a:spLocks noChangeArrowheads="1"/>
            </p:cNvSpPr>
            <p:nvPr/>
          </p:nvSpPr>
          <p:spPr bwMode="auto">
            <a:xfrm>
              <a:off x="5459413" y="4764088"/>
              <a:ext cx="547687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75.5</a:t>
              </a:r>
            </a:p>
          </p:txBody>
        </p:sp>
        <p:sp>
          <p:nvSpPr>
            <p:cNvPr id="802" name="Rectangle 387"/>
            <p:cNvSpPr>
              <a:spLocks noChangeArrowheads="1"/>
            </p:cNvSpPr>
            <p:nvPr/>
          </p:nvSpPr>
          <p:spPr bwMode="auto">
            <a:xfrm>
              <a:off x="6000750" y="476408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177</a:t>
              </a:r>
            </a:p>
          </p:txBody>
        </p:sp>
        <p:sp>
          <p:nvSpPr>
            <p:cNvPr id="803" name="Rectangle 388"/>
            <p:cNvSpPr>
              <a:spLocks noChangeArrowheads="1"/>
            </p:cNvSpPr>
            <p:nvPr/>
          </p:nvSpPr>
          <p:spPr bwMode="auto">
            <a:xfrm>
              <a:off x="2819400" y="4905375"/>
              <a:ext cx="487363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77.5</a:t>
              </a:r>
            </a:p>
          </p:txBody>
        </p:sp>
        <p:sp>
          <p:nvSpPr>
            <p:cNvPr id="804" name="Rectangle 389"/>
            <p:cNvSpPr>
              <a:spLocks noChangeArrowheads="1"/>
            </p:cNvSpPr>
            <p:nvPr/>
          </p:nvSpPr>
          <p:spPr bwMode="auto">
            <a:xfrm>
              <a:off x="3300413" y="4905375"/>
              <a:ext cx="546100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220.458</a:t>
              </a:r>
            </a:p>
          </p:txBody>
        </p:sp>
        <p:sp>
          <p:nvSpPr>
            <p:cNvPr id="805" name="Rectangle 390"/>
            <p:cNvSpPr>
              <a:spLocks noChangeArrowheads="1"/>
            </p:cNvSpPr>
            <p:nvPr/>
          </p:nvSpPr>
          <p:spPr bwMode="auto">
            <a:xfrm>
              <a:off x="3841750" y="4905375"/>
              <a:ext cx="542925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0.608</a:t>
              </a:r>
            </a:p>
          </p:txBody>
        </p:sp>
        <p:sp>
          <p:nvSpPr>
            <p:cNvPr id="806" name="Rectangle 391"/>
            <p:cNvSpPr>
              <a:spLocks noChangeArrowheads="1"/>
            </p:cNvSpPr>
            <p:nvPr/>
          </p:nvSpPr>
          <p:spPr bwMode="auto">
            <a:xfrm>
              <a:off x="4378325" y="4905375"/>
              <a:ext cx="547688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60.342</a:t>
              </a:r>
            </a:p>
          </p:txBody>
        </p:sp>
        <p:sp>
          <p:nvSpPr>
            <p:cNvPr id="807" name="Rectangle 392"/>
            <p:cNvSpPr>
              <a:spLocks noChangeArrowheads="1"/>
            </p:cNvSpPr>
            <p:nvPr/>
          </p:nvSpPr>
          <p:spPr bwMode="auto">
            <a:xfrm>
              <a:off x="4919663" y="4905375"/>
              <a:ext cx="544512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3001.8</a:t>
              </a:r>
            </a:p>
          </p:txBody>
        </p:sp>
        <p:sp>
          <p:nvSpPr>
            <p:cNvPr id="808" name="Rectangle 393"/>
            <p:cNvSpPr>
              <a:spLocks noChangeArrowheads="1"/>
            </p:cNvSpPr>
            <p:nvPr/>
          </p:nvSpPr>
          <p:spPr bwMode="auto">
            <a:xfrm>
              <a:off x="5459413" y="4905375"/>
              <a:ext cx="547687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78.9</a:t>
              </a:r>
            </a:p>
          </p:txBody>
        </p:sp>
        <p:sp>
          <p:nvSpPr>
            <p:cNvPr id="809" name="Rectangle 394"/>
            <p:cNvSpPr>
              <a:spLocks noChangeArrowheads="1"/>
            </p:cNvSpPr>
            <p:nvPr/>
          </p:nvSpPr>
          <p:spPr bwMode="auto">
            <a:xfrm>
              <a:off x="6000750" y="4905375"/>
              <a:ext cx="544513" cy="1492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186.5</a:t>
              </a:r>
            </a:p>
          </p:txBody>
        </p:sp>
        <p:sp>
          <p:nvSpPr>
            <p:cNvPr id="810" name="Rectangle 395"/>
            <p:cNvSpPr>
              <a:spLocks noChangeArrowheads="1"/>
            </p:cNvSpPr>
            <p:nvPr/>
          </p:nvSpPr>
          <p:spPr bwMode="auto">
            <a:xfrm>
              <a:off x="2819400" y="5049838"/>
              <a:ext cx="48736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78</a:t>
              </a:r>
            </a:p>
          </p:txBody>
        </p:sp>
        <p:sp>
          <p:nvSpPr>
            <p:cNvPr id="811" name="Rectangle 396"/>
            <p:cNvSpPr>
              <a:spLocks noChangeArrowheads="1"/>
            </p:cNvSpPr>
            <p:nvPr/>
          </p:nvSpPr>
          <p:spPr bwMode="auto">
            <a:xfrm>
              <a:off x="3300413" y="5049838"/>
              <a:ext cx="546100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221.629</a:t>
              </a:r>
            </a:p>
          </p:txBody>
        </p:sp>
        <p:sp>
          <p:nvSpPr>
            <p:cNvPr id="812" name="Rectangle 397"/>
            <p:cNvSpPr>
              <a:spLocks noChangeArrowheads="1"/>
            </p:cNvSpPr>
            <p:nvPr/>
          </p:nvSpPr>
          <p:spPr bwMode="auto">
            <a:xfrm>
              <a:off x="3841750" y="5049838"/>
              <a:ext cx="542925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0.627</a:t>
              </a:r>
            </a:p>
          </p:txBody>
        </p:sp>
        <p:sp>
          <p:nvSpPr>
            <p:cNvPr id="813" name="Rectangle 398"/>
            <p:cNvSpPr>
              <a:spLocks noChangeArrowheads="1"/>
            </p:cNvSpPr>
            <p:nvPr/>
          </p:nvSpPr>
          <p:spPr bwMode="auto">
            <a:xfrm>
              <a:off x="4378325" y="5049838"/>
              <a:ext cx="547688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61.24</a:t>
              </a:r>
            </a:p>
          </p:txBody>
        </p:sp>
        <p:sp>
          <p:nvSpPr>
            <p:cNvPr id="814" name="Rectangle 399"/>
            <p:cNvSpPr>
              <a:spLocks noChangeArrowheads="1"/>
            </p:cNvSpPr>
            <p:nvPr/>
          </p:nvSpPr>
          <p:spPr bwMode="auto">
            <a:xfrm>
              <a:off x="4919663" y="5049838"/>
              <a:ext cx="544512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3020.5</a:t>
              </a:r>
            </a:p>
          </p:txBody>
        </p:sp>
        <p:sp>
          <p:nvSpPr>
            <p:cNvPr id="815" name="Rectangle 400"/>
            <p:cNvSpPr>
              <a:spLocks noChangeArrowheads="1"/>
            </p:cNvSpPr>
            <p:nvPr/>
          </p:nvSpPr>
          <p:spPr bwMode="auto">
            <a:xfrm>
              <a:off x="5459413" y="5049838"/>
              <a:ext cx="547687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78.8</a:t>
              </a:r>
            </a:p>
          </p:txBody>
        </p:sp>
        <p:sp>
          <p:nvSpPr>
            <p:cNvPr id="816" name="Rectangle 401"/>
            <p:cNvSpPr>
              <a:spLocks noChangeArrowheads="1"/>
            </p:cNvSpPr>
            <p:nvPr/>
          </p:nvSpPr>
          <p:spPr bwMode="auto">
            <a:xfrm>
              <a:off x="6000750" y="5049838"/>
              <a:ext cx="544513" cy="147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52388" algn="r" defTabSz="822325" eaLnBrk="0" hangingPunct="0">
                <a:spcBef>
                  <a:spcPct val="0"/>
                </a:spcBef>
              </a:pPr>
              <a:r>
                <a:rPr lang="en-US" sz="800">
                  <a:solidFill>
                    <a:srgbClr val="FF0000"/>
                  </a:solidFill>
                  <a:latin typeface="Arial" charset="0"/>
                </a:rPr>
                <a:t>188.9</a:t>
              </a: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24066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" name="Title 8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Brushing Across Different Projection Types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3860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5146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719387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0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84238"/>
          </a:xfrm>
        </p:spPr>
        <p:txBody>
          <a:bodyPr/>
          <a:lstStyle/>
          <a:p>
            <a:r>
              <a:rPr lang="en-US" dirty="0" smtClean="0"/>
              <a:t>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Glyph</a:t>
            </a:r>
          </a:p>
          <a:p>
            <a:pPr lvl="1"/>
            <a:r>
              <a:rPr lang="en-US" dirty="0" smtClean="0"/>
              <a:t>composite graphical objects where different geometric and visual attributes are used to encode multidimensional data structures in combination.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err="1" smtClean="0"/>
              <a:t>Superquadrics</a:t>
            </a:r>
            <a:r>
              <a:rPr lang="en-US" dirty="0" smtClean="0"/>
              <a:t> for DTI</a:t>
            </a:r>
            <a:endParaRPr lang="en-US" dirty="0" smtClean="0"/>
          </a:p>
          <a:p>
            <a:pPr lvl="1"/>
            <a:r>
              <a:rPr lang="en-US" dirty="0" err="1" smtClean="0"/>
              <a:t>Chernoff</a:t>
            </a:r>
            <a:r>
              <a:rPr lang="en-US" dirty="0" smtClean="0"/>
              <a:t> Face*</a:t>
            </a:r>
          </a:p>
          <a:p>
            <a:pPr lvl="2"/>
            <a:r>
              <a:rPr lang="en-US" dirty="0" smtClean="0"/>
              <a:t>mapping  k-dimensions to facial features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94360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*Herman </a:t>
            </a:r>
            <a:r>
              <a:rPr lang="en-US" sz="1200" dirty="0" err="1" smtClean="0">
                <a:solidFill>
                  <a:srgbClr val="FFFFFF"/>
                </a:solidFill>
              </a:rPr>
              <a:t>Chernoff</a:t>
            </a:r>
            <a:r>
              <a:rPr lang="en-US" sz="1200" dirty="0" smtClean="0">
                <a:solidFill>
                  <a:srgbClr val="FFFFFF"/>
                </a:solidFill>
              </a:rPr>
              <a:t>, "The use of faces to represent points in k-dimensional space graphically," </a:t>
            </a:r>
            <a:r>
              <a:rPr lang="en-US" sz="1200" i="1" dirty="0" smtClean="0">
                <a:solidFill>
                  <a:srgbClr val="FFFFFF"/>
                </a:solidFill>
              </a:rPr>
              <a:t>J. Am. Stat. Assoc.</a:t>
            </a:r>
            <a:r>
              <a:rPr lang="en-US" sz="1200" dirty="0" smtClean="0">
                <a:solidFill>
                  <a:srgbClr val="FFFFFF"/>
                </a:solidFill>
              </a:rPr>
              <a:t>, v68, 361-368 (1973). 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9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err="1" smtClean="0"/>
              <a:t>Superquadric</a:t>
            </a:r>
            <a:r>
              <a:rPr lang="en-US" dirty="0" smtClean="0"/>
              <a:t> glyphs for DT-MRI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229600" cy="639763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Determine structure of brain tissue, examining movement along N different axes</a:t>
            </a:r>
          </a:p>
          <a:p>
            <a:r>
              <a:rPr lang="en-US" sz="2200" dirty="0" smtClean="0"/>
              <a:t>G. </a:t>
            </a:r>
            <a:r>
              <a:rPr lang="en-US" sz="2200" dirty="0" err="1" smtClean="0"/>
              <a:t>Kindlmann</a:t>
            </a:r>
            <a:r>
              <a:rPr lang="en-US" sz="2200" dirty="0" smtClean="0"/>
              <a:t>, University of Utah / University of Chicago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19200"/>
            <a:ext cx="43434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0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5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Glyphs:  </a:t>
            </a:r>
            <a:r>
              <a:rPr lang="en-US" dirty="0" err="1"/>
              <a:t>Chernoff</a:t>
            </a:r>
            <a:r>
              <a:rPr lang="en-US" dirty="0"/>
              <a:t> Faces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486400"/>
            <a:ext cx="8610600" cy="381000"/>
          </a:xfrm>
        </p:spPr>
        <p:txBody>
          <a:bodyPr>
            <a:normAutofit fontScale="25000" lnSpcReduction="20000"/>
          </a:bodyPr>
          <a:lstStyle/>
          <a:p>
            <a:endParaRPr lang="en-US" sz="2000" dirty="0" smtClean="0">
              <a:solidFill>
                <a:schemeClr val="accent2"/>
              </a:solidFill>
              <a:hlinkClick r:id="rId2"/>
            </a:endParaRPr>
          </a:p>
          <a:p>
            <a:pPr algn="ctr"/>
            <a:r>
              <a:rPr lang="en-US" sz="5600" dirty="0" smtClean="0">
                <a:solidFill>
                  <a:schemeClr val="accent2"/>
                </a:solidFill>
                <a:hlinkClick r:id="rId2"/>
              </a:rPr>
              <a:t>http://www.stat.harvard.edu/People/Faculty/Herman_Chernoff/</a:t>
            </a:r>
          </a:p>
          <a:p>
            <a:endParaRPr lang="en-US" sz="2000" dirty="0" smtClean="0">
              <a:solidFill>
                <a:schemeClr val="accent2"/>
              </a:solidFill>
              <a:hlinkClick r:id=""/>
            </a:endParaRPr>
          </a:p>
          <a:p>
            <a:endParaRPr lang="en-US" sz="2000" dirty="0" smtClean="0">
              <a:solidFill>
                <a:schemeClr val="accent2"/>
              </a:solidFill>
              <a:hlinkClick r:id=""/>
            </a:endParaRPr>
          </a:p>
          <a:p>
            <a:r>
              <a:rPr lang="en-US" sz="8000" dirty="0" smtClean="0">
                <a:solidFill>
                  <a:schemeClr val="accent2"/>
                </a:solidFill>
                <a:hlinkClick r:id="rId2"/>
              </a:rPr>
              <a:t>http</a:t>
            </a:r>
            <a:r>
              <a:rPr lang="en-US" sz="8000" dirty="0">
                <a:solidFill>
                  <a:schemeClr val="accent2"/>
                </a:solidFill>
                <a:hlinkClick r:id="rId2"/>
              </a:rPr>
              <a:t>://hesketh.com/schampeo/projects/Faces/chernoff.html</a:t>
            </a:r>
            <a:endParaRPr lang="en-US" sz="8000" dirty="0">
              <a:solidFill>
                <a:schemeClr val="accent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4920" t="3402" r="1587" b="28564"/>
          <a:stretch>
            <a:fillRect/>
          </a:stretch>
        </p:blipFill>
        <p:spPr bwMode="auto">
          <a:xfrm>
            <a:off x="3048000" y="2133600"/>
            <a:ext cx="3276600" cy="34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762000" y="2057400"/>
            <a:ext cx="3200400" cy="3276600"/>
            <a:chOff x="1600200" y="1600200"/>
            <a:chExt cx="5791200" cy="3890963"/>
          </a:xfrm>
        </p:grpSpPr>
        <p:sp>
          <p:nvSpPr>
            <p:cNvPr id="8" name="Rectangle 7"/>
            <p:cNvSpPr/>
            <p:nvPr/>
          </p:nvSpPr>
          <p:spPr>
            <a:xfrm>
              <a:off x="1600200" y="1600200"/>
              <a:ext cx="5791200" cy="3886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face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1600200"/>
              <a:ext cx="5779937" cy="3890963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5105400" y="2057400"/>
            <a:ext cx="3200400" cy="3546348"/>
            <a:chOff x="4800600" y="2057400"/>
            <a:chExt cx="3200400" cy="3546348"/>
          </a:xfrm>
        </p:grpSpPr>
        <p:sp>
          <p:nvSpPr>
            <p:cNvPr id="3" name="Rectangle 2"/>
            <p:cNvSpPr/>
            <p:nvPr/>
          </p:nvSpPr>
          <p:spPr>
            <a:xfrm>
              <a:off x="4800600" y="2057400"/>
              <a:ext cx="3200400" cy="32766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2057400"/>
              <a:ext cx="2971800" cy="3546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42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l="27372" t="13112" r="11800" b="6888"/>
          <a:stretch/>
        </p:blipFill>
        <p:spPr bwMode="auto">
          <a:xfrm>
            <a:off x="838200" y="2971800"/>
            <a:ext cx="11430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/>
          <a:srcRect l="7058" t="-2953" r="4707" b="2954"/>
          <a:stretch/>
        </p:blipFill>
        <p:spPr bwMode="auto">
          <a:xfrm>
            <a:off x="838200" y="4532243"/>
            <a:ext cx="11430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Chernoff</a:t>
            </a:r>
            <a:r>
              <a:rPr lang="en-US" dirty="0" smtClean="0"/>
              <a:t> Face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4754563"/>
          </a:xfrm>
        </p:spPr>
        <p:txBody>
          <a:bodyPr/>
          <a:lstStyle/>
          <a:p>
            <a:r>
              <a:rPr lang="en-US" dirty="0" smtClean="0"/>
              <a:t>Map to 10 dimension binary vector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2971800"/>
            <a:ext cx="25908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[0, 0, 0, 0, 0, 0, 0, 0, 0, 0]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0736" y="4572000"/>
            <a:ext cx="2590800" cy="1143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[1, 1, 1, 1, 1, 1, 1, 1, 1, 1]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95800" y="1371600"/>
            <a:ext cx="441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Judges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3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US" dirty="0" smtClean="0"/>
              <a:t>Star Glyph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What’s a problem with using star glyphs?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38200" y="1905000"/>
            <a:ext cx="2445494" cy="2245024"/>
            <a:chOff x="762000" y="987425"/>
            <a:chExt cx="1566281" cy="1463066"/>
          </a:xfrm>
        </p:grpSpPr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1295400" y="1524000"/>
              <a:ext cx="3048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Line 36"/>
            <p:cNvSpPr>
              <a:spLocks noChangeShapeType="1"/>
            </p:cNvSpPr>
            <p:nvPr/>
          </p:nvSpPr>
          <p:spPr bwMode="auto">
            <a:xfrm>
              <a:off x="1600200" y="1828800"/>
              <a:ext cx="228600" cy="3810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Line 37"/>
            <p:cNvSpPr>
              <a:spLocks noChangeShapeType="1"/>
            </p:cNvSpPr>
            <p:nvPr/>
          </p:nvSpPr>
          <p:spPr bwMode="auto">
            <a:xfrm flipV="1">
              <a:off x="1600200" y="1524000"/>
              <a:ext cx="3048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H="1">
              <a:off x="1371600" y="1828800"/>
              <a:ext cx="228600" cy="3810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1600200" y="1828800"/>
              <a:ext cx="457200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 flipH="1">
              <a:off x="1143000" y="1828800"/>
              <a:ext cx="457200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16002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AutoShape 42"/>
            <p:cNvSpPr>
              <a:spLocks noChangeArrowheads="1"/>
            </p:cNvSpPr>
            <p:nvPr/>
          </p:nvSpPr>
          <p:spPr bwMode="auto">
            <a:xfrm>
              <a:off x="1524000" y="17526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1447800" y="987425"/>
              <a:ext cx="270881" cy="24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</a:rPr>
                <a:t>d1</a:t>
              </a:r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1828800" y="1219200"/>
              <a:ext cx="270881" cy="24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</a:rPr>
                <a:t>d2</a:t>
              </a: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2057400" y="1752600"/>
              <a:ext cx="270881" cy="24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d3</a:t>
              </a:r>
            </a:p>
          </p:txBody>
        </p:sp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1752600" y="2133600"/>
              <a:ext cx="270881" cy="24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</a:rPr>
                <a:t>d4</a:t>
              </a:r>
            </a:p>
          </p:txBody>
        </p:sp>
        <p:sp>
          <p:nvSpPr>
            <p:cNvPr id="33" name="Text Box 47"/>
            <p:cNvSpPr txBox="1">
              <a:spLocks noChangeArrowheads="1"/>
            </p:cNvSpPr>
            <p:nvPr/>
          </p:nvSpPr>
          <p:spPr bwMode="auto">
            <a:xfrm>
              <a:off x="1143000" y="2209800"/>
              <a:ext cx="270881" cy="24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d5</a:t>
              </a:r>
            </a:p>
          </p:txBody>
        </p:sp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762000" y="1828800"/>
              <a:ext cx="270881" cy="24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d6</a:t>
              </a:r>
            </a:p>
          </p:txBody>
        </p:sp>
        <p:sp>
          <p:nvSpPr>
            <p:cNvPr id="35" name="Text Box 49"/>
            <p:cNvSpPr txBox="1">
              <a:spLocks noChangeArrowheads="1"/>
            </p:cNvSpPr>
            <p:nvPr/>
          </p:nvSpPr>
          <p:spPr bwMode="auto">
            <a:xfrm>
              <a:off x="914400" y="1295400"/>
              <a:ext cx="270881" cy="24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d7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96000" y="3352800"/>
            <a:ext cx="1600200" cy="1066800"/>
            <a:chOff x="3962400" y="2438400"/>
            <a:chExt cx="1600200" cy="1066800"/>
          </a:xfrm>
        </p:grpSpPr>
        <p:sp>
          <p:nvSpPr>
            <p:cNvPr id="70" name="Line 3"/>
            <p:cNvSpPr>
              <a:spLocks noChangeShapeType="1"/>
            </p:cNvSpPr>
            <p:nvPr/>
          </p:nvSpPr>
          <p:spPr bwMode="auto">
            <a:xfrm>
              <a:off x="4495800" y="2590800"/>
              <a:ext cx="2286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"/>
            <p:cNvSpPr>
              <a:spLocks noChangeShapeType="1"/>
            </p:cNvSpPr>
            <p:nvPr/>
          </p:nvSpPr>
          <p:spPr bwMode="auto">
            <a:xfrm>
              <a:off x="4724400" y="2895600"/>
              <a:ext cx="457200" cy="6096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"/>
            <p:cNvSpPr>
              <a:spLocks noChangeShapeType="1"/>
            </p:cNvSpPr>
            <p:nvPr/>
          </p:nvSpPr>
          <p:spPr bwMode="auto">
            <a:xfrm flipV="1">
              <a:off x="4724400" y="2667000"/>
              <a:ext cx="228600" cy="2286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H="1">
              <a:off x="4495800" y="2895600"/>
              <a:ext cx="228600" cy="3810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"/>
            <p:cNvSpPr>
              <a:spLocks noChangeShapeType="1"/>
            </p:cNvSpPr>
            <p:nvPr/>
          </p:nvSpPr>
          <p:spPr bwMode="auto">
            <a:xfrm>
              <a:off x="4724400" y="2895600"/>
              <a:ext cx="838200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 flipH="1">
              <a:off x="3962400" y="2895600"/>
              <a:ext cx="762000" cy="2286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9"/>
            <p:cNvSpPr>
              <a:spLocks noChangeShapeType="1"/>
            </p:cNvSpPr>
            <p:nvPr/>
          </p:nvSpPr>
          <p:spPr bwMode="auto">
            <a:xfrm>
              <a:off x="4724400" y="2438400"/>
              <a:ext cx="0" cy="457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AutoShape 10"/>
            <p:cNvSpPr>
              <a:spLocks noChangeArrowheads="1"/>
            </p:cNvSpPr>
            <p:nvPr/>
          </p:nvSpPr>
          <p:spPr bwMode="auto">
            <a:xfrm>
              <a:off x="4648200" y="28194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91000" y="1828800"/>
            <a:ext cx="457200" cy="838200"/>
            <a:chOff x="6477000" y="2438400"/>
            <a:chExt cx="457200" cy="838200"/>
          </a:xfrm>
        </p:grpSpPr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6477000" y="2590800"/>
              <a:ext cx="2286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2"/>
            <p:cNvSpPr>
              <a:spLocks noChangeShapeType="1"/>
            </p:cNvSpPr>
            <p:nvPr/>
          </p:nvSpPr>
          <p:spPr bwMode="auto">
            <a:xfrm>
              <a:off x="6705600" y="2895600"/>
              <a:ext cx="2286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 flipV="1">
              <a:off x="6705600" y="2667000"/>
              <a:ext cx="228600" cy="2286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4"/>
            <p:cNvSpPr>
              <a:spLocks noChangeShapeType="1"/>
            </p:cNvSpPr>
            <p:nvPr/>
          </p:nvSpPr>
          <p:spPr bwMode="auto">
            <a:xfrm flipH="1">
              <a:off x="6477000" y="2895600"/>
              <a:ext cx="228600" cy="3810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>
              <a:off x="6705600" y="2895600"/>
              <a:ext cx="2286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6"/>
            <p:cNvSpPr>
              <a:spLocks noChangeShapeType="1"/>
            </p:cNvSpPr>
            <p:nvPr/>
          </p:nvSpPr>
          <p:spPr bwMode="auto">
            <a:xfrm flipH="1">
              <a:off x="6477000" y="2895600"/>
              <a:ext cx="228600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>
              <a:off x="6705600" y="2438400"/>
              <a:ext cx="0" cy="457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AutoShape 18"/>
            <p:cNvSpPr>
              <a:spLocks noChangeArrowheads="1"/>
            </p:cNvSpPr>
            <p:nvPr/>
          </p:nvSpPr>
          <p:spPr bwMode="auto">
            <a:xfrm>
              <a:off x="6629400" y="28194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57800" y="1752600"/>
            <a:ext cx="2057400" cy="1143000"/>
            <a:chOff x="5715000" y="3810000"/>
            <a:chExt cx="2057400" cy="1143000"/>
          </a:xfrm>
        </p:grpSpPr>
        <p:sp>
          <p:nvSpPr>
            <p:cNvPr id="86" name="Line 19"/>
            <p:cNvSpPr>
              <a:spLocks noChangeShapeType="1"/>
            </p:cNvSpPr>
            <p:nvPr/>
          </p:nvSpPr>
          <p:spPr bwMode="auto">
            <a:xfrm>
              <a:off x="6477000" y="3962400"/>
              <a:ext cx="2286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6705600" y="4267200"/>
              <a:ext cx="2286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 flipV="1">
              <a:off x="6705600" y="4038600"/>
              <a:ext cx="228600" cy="2286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H="1">
              <a:off x="6248400" y="4267200"/>
              <a:ext cx="457200" cy="685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>
              <a:off x="6705600" y="4267200"/>
              <a:ext cx="1066800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 flipH="1">
              <a:off x="5715000" y="4267200"/>
              <a:ext cx="9906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>
              <a:off x="6705600" y="3810000"/>
              <a:ext cx="0" cy="457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AutoShape 26"/>
            <p:cNvSpPr>
              <a:spLocks noChangeArrowheads="1"/>
            </p:cNvSpPr>
            <p:nvPr/>
          </p:nvSpPr>
          <p:spPr bwMode="auto">
            <a:xfrm>
              <a:off x="6629400" y="41910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343400" y="3505200"/>
            <a:ext cx="1295400" cy="1066800"/>
            <a:chOff x="4191000" y="3886200"/>
            <a:chExt cx="1066800" cy="838200"/>
          </a:xfrm>
        </p:grpSpPr>
        <p:sp>
          <p:nvSpPr>
            <p:cNvPr id="94" name="Line 27"/>
            <p:cNvSpPr>
              <a:spLocks noChangeShapeType="1"/>
            </p:cNvSpPr>
            <p:nvPr/>
          </p:nvSpPr>
          <p:spPr bwMode="auto">
            <a:xfrm>
              <a:off x="4495800" y="4038600"/>
              <a:ext cx="2286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8"/>
            <p:cNvSpPr>
              <a:spLocks noChangeShapeType="1"/>
            </p:cNvSpPr>
            <p:nvPr/>
          </p:nvSpPr>
          <p:spPr bwMode="auto">
            <a:xfrm>
              <a:off x="4724400" y="4343400"/>
              <a:ext cx="228600" cy="3048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9"/>
            <p:cNvSpPr>
              <a:spLocks noChangeShapeType="1"/>
            </p:cNvSpPr>
            <p:nvPr/>
          </p:nvSpPr>
          <p:spPr bwMode="auto">
            <a:xfrm flipV="1">
              <a:off x="4724400" y="4114800"/>
              <a:ext cx="228600" cy="2286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0"/>
            <p:cNvSpPr>
              <a:spLocks noChangeShapeType="1"/>
            </p:cNvSpPr>
            <p:nvPr/>
          </p:nvSpPr>
          <p:spPr bwMode="auto">
            <a:xfrm flipH="1">
              <a:off x="4495800" y="4343400"/>
              <a:ext cx="228600" cy="3810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1"/>
            <p:cNvSpPr>
              <a:spLocks noChangeShapeType="1"/>
            </p:cNvSpPr>
            <p:nvPr/>
          </p:nvSpPr>
          <p:spPr bwMode="auto">
            <a:xfrm>
              <a:off x="4724400" y="4343400"/>
              <a:ext cx="5334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2"/>
            <p:cNvSpPr>
              <a:spLocks noChangeShapeType="1"/>
            </p:cNvSpPr>
            <p:nvPr/>
          </p:nvSpPr>
          <p:spPr bwMode="auto">
            <a:xfrm flipH="1">
              <a:off x="4191000" y="4343400"/>
              <a:ext cx="533400" cy="1524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33"/>
            <p:cNvSpPr>
              <a:spLocks noChangeShapeType="1"/>
            </p:cNvSpPr>
            <p:nvPr/>
          </p:nvSpPr>
          <p:spPr bwMode="auto">
            <a:xfrm>
              <a:off x="4724400" y="3886200"/>
              <a:ext cx="0" cy="457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34"/>
            <p:cNvSpPr>
              <a:spLocks noChangeArrowheads="1"/>
            </p:cNvSpPr>
            <p:nvPr/>
          </p:nvSpPr>
          <p:spPr bwMode="auto">
            <a:xfrm>
              <a:off x="4648200" y="4267200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49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additional axes 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Easy example: </a:t>
            </a:r>
          </a:p>
          <a:p>
            <a:pPr lvl="1"/>
            <a:r>
              <a:rPr lang="en-US" dirty="0" smtClean="0"/>
              <a:t>2D scatter plot </a:t>
            </a:r>
            <a:r>
              <a:rPr lang="en-US" dirty="0" smtClean="0">
                <a:sym typeface="Wingdings" pitchFamily="2" charset="2"/>
              </a:rPr>
              <a:t> 3D scatter plot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Space </a:t>
            </a:r>
            <a:r>
              <a:rPr lang="en-US" dirty="0"/>
              <a:t>&gt; 3D 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993770"/>
              </p:ext>
            </p:extLst>
          </p:nvPr>
        </p:nvGraphicFramePr>
        <p:xfrm>
          <a:off x="3429000" y="2057400"/>
          <a:ext cx="5315141" cy="396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Photo Editor Photo" r:id="rId3" imgW="9790476" imgH="7085714" progId="MSPhotoEd.3">
                  <p:embed/>
                </p:oleObj>
              </mc:Choice>
              <mc:Fallback>
                <p:oleObj name="Photo Editor Photo" r:id="rId3" imgW="9790476" imgH="70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42"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5315141" cy="3960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6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Florence Nightingale Cox Comb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630218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5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36638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/>
              <a:t>Parallel Coordinates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229600" cy="5287963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Instead of orthogonal axes, let’s go parallel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(0,1,-1,2)=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581400" y="1828800"/>
            <a:ext cx="4648200" cy="3505200"/>
            <a:chOff x="2667000" y="2362200"/>
            <a:chExt cx="4648200" cy="3505200"/>
          </a:xfrm>
          <a:noFill/>
        </p:grpSpPr>
        <p:sp>
          <p:nvSpPr>
            <p:cNvPr id="132100" name="Line 4"/>
            <p:cNvSpPr>
              <a:spLocks noChangeShapeType="1"/>
            </p:cNvSpPr>
            <p:nvPr/>
          </p:nvSpPr>
          <p:spPr bwMode="auto">
            <a:xfrm>
              <a:off x="3048000" y="2819400"/>
              <a:ext cx="0" cy="304800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01" name="Line 5"/>
            <p:cNvSpPr>
              <a:spLocks noChangeShapeType="1"/>
            </p:cNvSpPr>
            <p:nvPr/>
          </p:nvSpPr>
          <p:spPr bwMode="auto">
            <a:xfrm>
              <a:off x="2971800" y="4267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02" name="Line 6"/>
            <p:cNvSpPr>
              <a:spLocks noChangeShapeType="1"/>
            </p:cNvSpPr>
            <p:nvPr/>
          </p:nvSpPr>
          <p:spPr bwMode="auto">
            <a:xfrm>
              <a:off x="2971800" y="36576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>
              <a:off x="2971800" y="48006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04" name="Line 8"/>
            <p:cNvSpPr>
              <a:spLocks noChangeShapeType="1"/>
            </p:cNvSpPr>
            <p:nvPr/>
          </p:nvSpPr>
          <p:spPr bwMode="auto">
            <a:xfrm>
              <a:off x="2971800" y="3124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05" name="Line 9"/>
            <p:cNvSpPr>
              <a:spLocks noChangeShapeType="1"/>
            </p:cNvSpPr>
            <p:nvPr/>
          </p:nvSpPr>
          <p:spPr bwMode="auto">
            <a:xfrm>
              <a:off x="2971800" y="5410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2667000" y="4052888"/>
              <a:ext cx="228600" cy="36671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32107" name="Text Box 11"/>
            <p:cNvSpPr txBox="1">
              <a:spLocks noChangeArrowheads="1"/>
            </p:cNvSpPr>
            <p:nvPr/>
          </p:nvSpPr>
          <p:spPr bwMode="auto">
            <a:xfrm>
              <a:off x="2895600" y="2362200"/>
              <a:ext cx="381000" cy="36933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132108" name="Line 12"/>
            <p:cNvSpPr>
              <a:spLocks noChangeShapeType="1"/>
            </p:cNvSpPr>
            <p:nvPr/>
          </p:nvSpPr>
          <p:spPr bwMode="auto">
            <a:xfrm>
              <a:off x="4419600" y="2819400"/>
              <a:ext cx="0" cy="304800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09" name="Line 13"/>
            <p:cNvSpPr>
              <a:spLocks noChangeShapeType="1"/>
            </p:cNvSpPr>
            <p:nvPr/>
          </p:nvSpPr>
          <p:spPr bwMode="auto">
            <a:xfrm>
              <a:off x="4343400" y="4267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10" name="Line 14"/>
            <p:cNvSpPr>
              <a:spLocks noChangeShapeType="1"/>
            </p:cNvSpPr>
            <p:nvPr/>
          </p:nvSpPr>
          <p:spPr bwMode="auto">
            <a:xfrm>
              <a:off x="4343400" y="36576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11" name="Line 15"/>
            <p:cNvSpPr>
              <a:spLocks noChangeShapeType="1"/>
            </p:cNvSpPr>
            <p:nvPr/>
          </p:nvSpPr>
          <p:spPr bwMode="auto">
            <a:xfrm>
              <a:off x="4343400" y="48006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12" name="Line 16"/>
            <p:cNvSpPr>
              <a:spLocks noChangeShapeType="1"/>
            </p:cNvSpPr>
            <p:nvPr/>
          </p:nvSpPr>
          <p:spPr bwMode="auto">
            <a:xfrm>
              <a:off x="4343400" y="3124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13" name="Line 17"/>
            <p:cNvSpPr>
              <a:spLocks noChangeShapeType="1"/>
            </p:cNvSpPr>
            <p:nvPr/>
          </p:nvSpPr>
          <p:spPr bwMode="auto">
            <a:xfrm>
              <a:off x="4343400" y="5410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14" name="Text Box 18"/>
            <p:cNvSpPr txBox="1">
              <a:spLocks noChangeArrowheads="1"/>
            </p:cNvSpPr>
            <p:nvPr/>
          </p:nvSpPr>
          <p:spPr bwMode="auto">
            <a:xfrm>
              <a:off x="4038600" y="4052888"/>
              <a:ext cx="228600" cy="36671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32115" name="Text Box 19"/>
            <p:cNvSpPr txBox="1">
              <a:spLocks noChangeArrowheads="1"/>
            </p:cNvSpPr>
            <p:nvPr/>
          </p:nvSpPr>
          <p:spPr bwMode="auto">
            <a:xfrm>
              <a:off x="4267200" y="2362200"/>
              <a:ext cx="381000" cy="36933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132116" name="Line 20"/>
            <p:cNvSpPr>
              <a:spLocks noChangeShapeType="1"/>
            </p:cNvSpPr>
            <p:nvPr/>
          </p:nvSpPr>
          <p:spPr bwMode="auto">
            <a:xfrm>
              <a:off x="5791200" y="2819400"/>
              <a:ext cx="0" cy="304800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17" name="Line 21"/>
            <p:cNvSpPr>
              <a:spLocks noChangeShapeType="1"/>
            </p:cNvSpPr>
            <p:nvPr/>
          </p:nvSpPr>
          <p:spPr bwMode="auto">
            <a:xfrm>
              <a:off x="5715000" y="4267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18" name="Line 22"/>
            <p:cNvSpPr>
              <a:spLocks noChangeShapeType="1"/>
            </p:cNvSpPr>
            <p:nvPr/>
          </p:nvSpPr>
          <p:spPr bwMode="auto">
            <a:xfrm>
              <a:off x="5715000" y="36576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19" name="Line 23"/>
            <p:cNvSpPr>
              <a:spLocks noChangeShapeType="1"/>
            </p:cNvSpPr>
            <p:nvPr/>
          </p:nvSpPr>
          <p:spPr bwMode="auto">
            <a:xfrm>
              <a:off x="5715000" y="48006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20" name="Line 24"/>
            <p:cNvSpPr>
              <a:spLocks noChangeShapeType="1"/>
            </p:cNvSpPr>
            <p:nvPr/>
          </p:nvSpPr>
          <p:spPr bwMode="auto">
            <a:xfrm>
              <a:off x="5715000" y="3124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21" name="Line 25"/>
            <p:cNvSpPr>
              <a:spLocks noChangeShapeType="1"/>
            </p:cNvSpPr>
            <p:nvPr/>
          </p:nvSpPr>
          <p:spPr bwMode="auto">
            <a:xfrm>
              <a:off x="5715000" y="5410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22" name="Text Box 26"/>
            <p:cNvSpPr txBox="1">
              <a:spLocks noChangeArrowheads="1"/>
            </p:cNvSpPr>
            <p:nvPr/>
          </p:nvSpPr>
          <p:spPr bwMode="auto">
            <a:xfrm>
              <a:off x="5410200" y="4052888"/>
              <a:ext cx="228600" cy="36671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32123" name="Text Box 27"/>
            <p:cNvSpPr txBox="1">
              <a:spLocks noChangeArrowheads="1"/>
            </p:cNvSpPr>
            <p:nvPr/>
          </p:nvSpPr>
          <p:spPr bwMode="auto">
            <a:xfrm>
              <a:off x="5638800" y="2362200"/>
              <a:ext cx="381000" cy="36933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FF"/>
                  </a:solidFill>
                </a:rPr>
                <a:t>z</a:t>
              </a:r>
            </a:p>
          </p:txBody>
        </p:sp>
        <p:sp>
          <p:nvSpPr>
            <p:cNvPr id="132124" name="Line 28"/>
            <p:cNvSpPr>
              <a:spLocks noChangeShapeType="1"/>
            </p:cNvSpPr>
            <p:nvPr/>
          </p:nvSpPr>
          <p:spPr bwMode="auto">
            <a:xfrm>
              <a:off x="7086600" y="2819400"/>
              <a:ext cx="0" cy="304800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25" name="Line 29"/>
            <p:cNvSpPr>
              <a:spLocks noChangeShapeType="1"/>
            </p:cNvSpPr>
            <p:nvPr/>
          </p:nvSpPr>
          <p:spPr bwMode="auto">
            <a:xfrm>
              <a:off x="7010400" y="4267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26" name="Line 30"/>
            <p:cNvSpPr>
              <a:spLocks noChangeShapeType="1"/>
            </p:cNvSpPr>
            <p:nvPr/>
          </p:nvSpPr>
          <p:spPr bwMode="auto">
            <a:xfrm>
              <a:off x="7010400" y="36576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27" name="Line 31"/>
            <p:cNvSpPr>
              <a:spLocks noChangeShapeType="1"/>
            </p:cNvSpPr>
            <p:nvPr/>
          </p:nvSpPr>
          <p:spPr bwMode="auto">
            <a:xfrm>
              <a:off x="7010400" y="48006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28" name="Line 32"/>
            <p:cNvSpPr>
              <a:spLocks noChangeShapeType="1"/>
            </p:cNvSpPr>
            <p:nvPr/>
          </p:nvSpPr>
          <p:spPr bwMode="auto">
            <a:xfrm>
              <a:off x="7010400" y="3124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29" name="Line 33"/>
            <p:cNvSpPr>
              <a:spLocks noChangeShapeType="1"/>
            </p:cNvSpPr>
            <p:nvPr/>
          </p:nvSpPr>
          <p:spPr bwMode="auto">
            <a:xfrm>
              <a:off x="7010400" y="5410200"/>
              <a:ext cx="152400" cy="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30" name="Text Box 34"/>
            <p:cNvSpPr txBox="1">
              <a:spLocks noChangeArrowheads="1"/>
            </p:cNvSpPr>
            <p:nvPr/>
          </p:nvSpPr>
          <p:spPr bwMode="auto">
            <a:xfrm>
              <a:off x="6705600" y="4052888"/>
              <a:ext cx="228600" cy="36671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32131" name="Text Box 35"/>
            <p:cNvSpPr txBox="1">
              <a:spLocks noChangeArrowheads="1"/>
            </p:cNvSpPr>
            <p:nvPr/>
          </p:nvSpPr>
          <p:spPr bwMode="auto">
            <a:xfrm>
              <a:off x="6858000" y="2362200"/>
              <a:ext cx="457200" cy="369332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FF"/>
                  </a:solidFill>
                </a:rPr>
                <a:t>w</a:t>
              </a:r>
            </a:p>
          </p:txBody>
        </p:sp>
        <p:sp>
          <p:nvSpPr>
            <p:cNvPr id="132132" name="Line 36"/>
            <p:cNvSpPr>
              <a:spLocks noChangeShapeType="1"/>
            </p:cNvSpPr>
            <p:nvPr/>
          </p:nvSpPr>
          <p:spPr bwMode="auto">
            <a:xfrm flipV="1">
              <a:off x="3048000" y="3657600"/>
              <a:ext cx="1371600" cy="609600"/>
            </a:xfrm>
            <a:prstGeom prst="line">
              <a:avLst/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33" name="Line 37"/>
            <p:cNvSpPr>
              <a:spLocks noChangeShapeType="1"/>
            </p:cNvSpPr>
            <p:nvPr/>
          </p:nvSpPr>
          <p:spPr bwMode="auto">
            <a:xfrm>
              <a:off x="4419600" y="3657600"/>
              <a:ext cx="1371600" cy="1143000"/>
            </a:xfrm>
            <a:prstGeom prst="line">
              <a:avLst/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134" name="Line 38"/>
            <p:cNvSpPr>
              <a:spLocks noChangeShapeType="1"/>
            </p:cNvSpPr>
            <p:nvPr/>
          </p:nvSpPr>
          <p:spPr bwMode="auto">
            <a:xfrm flipV="1">
              <a:off x="5791200" y="3124200"/>
              <a:ext cx="1295400" cy="1676400"/>
            </a:xfrm>
            <a:prstGeom prst="line">
              <a:avLst/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09600" y="5867400"/>
            <a:ext cx="6400800" cy="36933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Inselberg</a:t>
            </a:r>
            <a:r>
              <a:rPr lang="en-US" dirty="0" smtClean="0">
                <a:solidFill>
                  <a:srgbClr val="FFFFFF"/>
                </a:solidFill>
              </a:rPr>
              <a:t>, “Multidimensional detective” (parallel coordinates)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4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factors:</a:t>
            </a:r>
          </a:p>
          <a:p>
            <a:pPr lvl="1"/>
            <a:r>
              <a:rPr lang="en-US" dirty="0" smtClean="0"/>
              <a:t>the scaling of the axes.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the order of the axes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rotation of the axes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53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Coordinates</a:t>
            </a:r>
            <a:endParaRPr lang="en-US" dirty="0"/>
          </a:p>
        </p:txBody>
      </p:sp>
      <p:pic>
        <p:nvPicPr>
          <p:cNvPr id="6" name="Content Placeholder 5" descr="ParallelCar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41148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arallelC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258" y="1524000"/>
            <a:ext cx="4329742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690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Parallel Coordinates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Better visualizations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76874" y="3244334"/>
            <a:ext cx="279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http://davis.wpi.edu/xmdv/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167313" cy="453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067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Parallel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3D parallel coordinates</a:t>
            </a:r>
          </a:p>
          <a:p>
            <a:pPr lvl="1"/>
            <a:r>
              <a:rPr lang="en-US" sz="1000" dirty="0" smtClean="0"/>
              <a:t>http://www-vis.lbl.gov/Events/SC07/Drosophila/3DParallelCoordinates.png</a:t>
            </a:r>
            <a:endParaRPr lang="en-US" sz="1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518902" cy="41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357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Using non- orthogonal axes</a:t>
            </a:r>
            <a:endParaRPr lang="en-US" dirty="0"/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4343400" y="5638800"/>
            <a:ext cx="301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981200" y="1371600"/>
            <a:ext cx="4949860" cy="4606925"/>
            <a:chOff x="2133600" y="879475"/>
            <a:chExt cx="4949860" cy="4606925"/>
          </a:xfrm>
        </p:grpSpPr>
        <p:sp>
          <p:nvSpPr>
            <p:cNvPr id="71683" name="Oval 3"/>
            <p:cNvSpPr>
              <a:spLocks noChangeArrowheads="1"/>
            </p:cNvSpPr>
            <p:nvPr/>
          </p:nvSpPr>
          <p:spPr bwMode="auto">
            <a:xfrm>
              <a:off x="4495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84" name="Line 4"/>
            <p:cNvSpPr>
              <a:spLocks noChangeShapeType="1"/>
            </p:cNvSpPr>
            <p:nvPr/>
          </p:nvSpPr>
          <p:spPr bwMode="auto">
            <a:xfrm flipH="1" flipV="1">
              <a:off x="2971800" y="1905000"/>
              <a:ext cx="1600200" cy="1600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 flipV="1">
              <a:off x="4572000" y="1371600"/>
              <a:ext cx="0" cy="21336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 flipV="1">
              <a:off x="4572000" y="1981200"/>
              <a:ext cx="1524000" cy="15240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1687" name="Line 7"/>
            <p:cNvSpPr>
              <a:spLocks noChangeShapeType="1"/>
            </p:cNvSpPr>
            <p:nvPr/>
          </p:nvSpPr>
          <p:spPr bwMode="auto">
            <a:xfrm>
              <a:off x="4572000" y="3505200"/>
              <a:ext cx="0" cy="1981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4572000" y="3505200"/>
              <a:ext cx="22098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 flipH="1">
              <a:off x="2514600" y="3505200"/>
              <a:ext cx="20574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 flipH="1">
              <a:off x="2971800" y="3505200"/>
              <a:ext cx="1600200" cy="1600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91" name="Line 11"/>
            <p:cNvSpPr>
              <a:spLocks noChangeShapeType="1"/>
            </p:cNvSpPr>
            <p:nvPr/>
          </p:nvSpPr>
          <p:spPr bwMode="auto">
            <a:xfrm>
              <a:off x="4572000" y="3505200"/>
              <a:ext cx="1600200" cy="1600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auto">
            <a:xfrm>
              <a:off x="3352800" y="2286000"/>
              <a:ext cx="3048000" cy="2667000"/>
            </a:xfrm>
            <a:custGeom>
              <a:avLst/>
              <a:gdLst/>
              <a:ahLst/>
              <a:cxnLst>
                <a:cxn ang="0">
                  <a:pos x="768" y="144"/>
                </a:cxn>
                <a:cxn ang="0">
                  <a:pos x="0" y="0"/>
                </a:cxn>
                <a:cxn ang="0">
                  <a:pos x="528" y="768"/>
                </a:cxn>
                <a:cxn ang="0">
                  <a:pos x="432" y="1104"/>
                </a:cxn>
                <a:cxn ang="0">
                  <a:pos x="768" y="1680"/>
                </a:cxn>
                <a:cxn ang="0">
                  <a:pos x="1104" y="1104"/>
                </a:cxn>
                <a:cxn ang="0">
                  <a:pos x="1920" y="768"/>
                </a:cxn>
                <a:cxn ang="0">
                  <a:pos x="1392" y="144"/>
                </a:cxn>
                <a:cxn ang="0">
                  <a:pos x="768" y="144"/>
                </a:cxn>
              </a:cxnLst>
              <a:rect l="0" t="0" r="r" b="b"/>
              <a:pathLst>
                <a:path w="1920" h="1680">
                  <a:moveTo>
                    <a:pt x="768" y="144"/>
                  </a:moveTo>
                  <a:lnTo>
                    <a:pt x="0" y="0"/>
                  </a:lnTo>
                  <a:lnTo>
                    <a:pt x="528" y="768"/>
                  </a:lnTo>
                  <a:lnTo>
                    <a:pt x="432" y="1104"/>
                  </a:lnTo>
                  <a:lnTo>
                    <a:pt x="768" y="1680"/>
                  </a:lnTo>
                  <a:lnTo>
                    <a:pt x="1104" y="1104"/>
                  </a:lnTo>
                  <a:lnTo>
                    <a:pt x="1920" y="768"/>
                  </a:lnTo>
                  <a:lnTo>
                    <a:pt x="1392" y="144"/>
                  </a:lnTo>
                  <a:lnTo>
                    <a:pt x="768" y="144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93" name="Freeform 13"/>
            <p:cNvSpPr>
              <a:spLocks/>
            </p:cNvSpPr>
            <p:nvPr/>
          </p:nvSpPr>
          <p:spPr bwMode="auto">
            <a:xfrm>
              <a:off x="3200400" y="1905000"/>
              <a:ext cx="2590800" cy="3352800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48" y="192"/>
                </a:cxn>
                <a:cxn ang="0">
                  <a:pos x="0" y="1008"/>
                </a:cxn>
                <a:cxn ang="0">
                  <a:pos x="528" y="1392"/>
                </a:cxn>
                <a:cxn ang="0">
                  <a:pos x="864" y="2112"/>
                </a:cxn>
                <a:cxn ang="0">
                  <a:pos x="1632" y="1776"/>
                </a:cxn>
                <a:cxn ang="0">
                  <a:pos x="1344" y="1008"/>
                </a:cxn>
                <a:cxn ang="0">
                  <a:pos x="1008" y="864"/>
                </a:cxn>
                <a:cxn ang="0">
                  <a:pos x="864" y="0"/>
                </a:cxn>
              </a:cxnLst>
              <a:rect l="0" t="0" r="r" b="b"/>
              <a:pathLst>
                <a:path w="1632" h="2112">
                  <a:moveTo>
                    <a:pt x="864" y="0"/>
                  </a:moveTo>
                  <a:lnTo>
                    <a:pt x="48" y="192"/>
                  </a:lnTo>
                  <a:lnTo>
                    <a:pt x="0" y="1008"/>
                  </a:lnTo>
                  <a:lnTo>
                    <a:pt x="528" y="1392"/>
                  </a:lnTo>
                  <a:lnTo>
                    <a:pt x="864" y="2112"/>
                  </a:lnTo>
                  <a:lnTo>
                    <a:pt x="1632" y="1776"/>
                  </a:lnTo>
                  <a:lnTo>
                    <a:pt x="1344" y="1008"/>
                  </a:lnTo>
                  <a:lnTo>
                    <a:pt x="1008" y="864"/>
                  </a:lnTo>
                  <a:lnTo>
                    <a:pt x="864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4556125" y="879475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2667000" y="1600200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2133600" y="3276600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2590800" y="5105400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6172200" y="5029200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6781800" y="3276600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71701" name="Text Box 21"/>
            <p:cNvSpPr txBox="1">
              <a:spLocks noChangeArrowheads="1"/>
            </p:cNvSpPr>
            <p:nvPr/>
          </p:nvSpPr>
          <p:spPr bwMode="auto">
            <a:xfrm>
              <a:off x="6172200" y="1676400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676400" y="6248400"/>
            <a:ext cx="4642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Parallel Coordinates with axes arranged radially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 plot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5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Plot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338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893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3687"/>
          <a:stretch>
            <a:fillRect/>
          </a:stretch>
        </p:blipFill>
        <p:spPr bwMode="auto">
          <a:xfrm>
            <a:off x="1600200" y="1447800"/>
            <a:ext cx="6280824" cy="46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/>
              <a:t>Star </a:t>
            </a:r>
            <a:r>
              <a:rPr lang="en-US" dirty="0" smtClean="0"/>
              <a:t>Coordinates Example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90600"/>
            <a:ext cx="8229600" cy="5211763"/>
          </a:xfrm>
        </p:spPr>
        <p:txBody>
          <a:bodyPr/>
          <a:lstStyle/>
          <a:p>
            <a:pPr marL="9144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 r="967"/>
          <a:stretch>
            <a:fillRect/>
          </a:stretch>
        </p:blipFill>
        <p:spPr bwMode="auto">
          <a:xfrm>
            <a:off x="1295400" y="1447800"/>
            <a:ext cx="6492606" cy="463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87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plot vs. Star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27241"/>
          <a:stretch>
            <a:fillRect/>
          </a:stretch>
        </p:blipFill>
        <p:spPr bwMode="auto">
          <a:xfrm>
            <a:off x="381000" y="1600200"/>
            <a:ext cx="4267200" cy="321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2950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058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Structured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data contains relationships between entities</a:t>
            </a:r>
          </a:p>
          <a:p>
            <a:pPr lvl="1"/>
            <a:r>
              <a:rPr lang="en-US" dirty="0" smtClean="0"/>
              <a:t>Tree Structures</a:t>
            </a:r>
          </a:p>
          <a:p>
            <a:pPr lvl="2"/>
            <a:r>
              <a:rPr lang="en-US" dirty="0" smtClean="0"/>
              <a:t>Phylogenetic Trees</a:t>
            </a:r>
          </a:p>
          <a:p>
            <a:pPr lvl="2"/>
            <a:r>
              <a:rPr lang="en-US" dirty="0" smtClean="0"/>
              <a:t>Presidential voting by state, county and precinct</a:t>
            </a:r>
            <a:endParaRPr lang="en-US" dirty="0"/>
          </a:p>
          <a:p>
            <a:pPr lvl="1"/>
            <a:r>
              <a:rPr lang="en-US" dirty="0" smtClean="0"/>
              <a:t>Generalized relations</a:t>
            </a:r>
          </a:p>
          <a:p>
            <a:pPr lvl="2"/>
            <a:r>
              <a:rPr lang="en-US" dirty="0" smtClean="0"/>
              <a:t>Who knows whom in a college dorm</a:t>
            </a:r>
          </a:p>
          <a:p>
            <a:pPr lvl="2"/>
            <a:r>
              <a:rPr lang="en-US" dirty="0" smtClean="0"/>
              <a:t>Who follows whom on Twitter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34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Analysis vs. information visualization</a:t>
            </a:r>
            <a:endParaRPr lang="en-US" dirty="0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1752600" y="3962400"/>
            <a:ext cx="1219200" cy="1295400"/>
          </a:xfrm>
          <a:prstGeom prst="can">
            <a:avLst>
              <a:gd name="adj" fmla="val 2656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38800" y="3542169"/>
            <a:ext cx="1295400" cy="1791831"/>
            <a:chOff x="5867400" y="1560969"/>
            <a:chExt cx="1295400" cy="1791831"/>
          </a:xfrm>
        </p:grpSpPr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5867400" y="1905000"/>
              <a:ext cx="1295400" cy="1447800"/>
            </a:xfrm>
            <a:prstGeom prst="smileyFace">
              <a:avLst>
                <a:gd name="adj" fmla="val 4653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6081712" y="1560969"/>
              <a:ext cx="8660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Human</a:t>
              </a:r>
            </a:p>
          </p:txBody>
        </p:sp>
      </p:grp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815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Data analysis: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process data to extract knowledge.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What does information visualization do?</a:t>
            </a:r>
          </a:p>
          <a:p>
            <a:pPr lvl="1"/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0" y="4114800"/>
            <a:ext cx="2468630" cy="533400"/>
            <a:chOff x="3505200" y="2057400"/>
            <a:chExt cx="2209800" cy="533400"/>
          </a:xfrm>
        </p:grpSpPr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flipV="1">
              <a:off x="3505200" y="2590800"/>
              <a:ext cx="2209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3505200" y="2057400"/>
              <a:ext cx="21064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Information Transfer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dirty="0" smtClean="0"/>
              <a:t>Phylogenetic Trees</a:t>
            </a:r>
            <a:endParaRPr lang="en-US" dirty="0"/>
          </a:p>
        </p:txBody>
      </p:sp>
      <p:pic>
        <p:nvPicPr>
          <p:cNvPr id="5" name="Content Placeholder 4" descr="Phylogenetic_Tree_of_Life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0" r="-8370"/>
          <a:stretch>
            <a:fillRect/>
          </a:stretch>
        </p:blipFill>
        <p:spPr>
          <a:xfrm>
            <a:off x="457200" y="2133600"/>
            <a:ext cx="8229600" cy="3916363"/>
          </a:xfrm>
        </p:spPr>
      </p:pic>
    </p:spTree>
    <p:extLst>
      <p:ext uri="{BB962C8B-B14F-4D97-AF65-F5344CB8AC3E}">
        <p14:creationId xmlns:p14="http://schemas.microsoft.com/office/powerpoint/2010/main" val="403322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Get Busy</a:t>
            </a:r>
            <a:endParaRPr lang="en-US" dirty="0"/>
          </a:p>
        </p:txBody>
      </p:sp>
      <p:pic>
        <p:nvPicPr>
          <p:cNvPr id="5" name="Content Placeholder 4" descr="tree3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r="6376"/>
          <a:stretch>
            <a:fillRect/>
          </a:stretch>
        </p:blipFill>
        <p:spPr>
          <a:xfrm>
            <a:off x="2438400" y="15240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87361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Tree-Structure With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Suppose we know the breakdown of votes for each precinct in the country….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28956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BEE"/>
                </a:solidFill>
              </a:rPr>
              <a:t>USA</a:t>
            </a:r>
            <a:endParaRPr lang="en-US" dirty="0">
              <a:solidFill>
                <a:srgbClr val="FFFBE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8800" y="3657600"/>
            <a:ext cx="5715000" cy="381000"/>
            <a:chOff x="533400" y="3810000"/>
            <a:chExt cx="5715000" cy="381000"/>
          </a:xfrm>
        </p:grpSpPr>
        <p:sp>
          <p:nvSpPr>
            <p:cNvPr id="6" name="Rectangle 5"/>
            <p:cNvSpPr/>
            <p:nvPr/>
          </p:nvSpPr>
          <p:spPr>
            <a:xfrm>
              <a:off x="533400" y="38100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BEE"/>
                  </a:solidFill>
                </a:rPr>
                <a:t>Alabama</a:t>
              </a:r>
              <a:endParaRPr lang="en-US" dirty="0">
                <a:solidFill>
                  <a:srgbClr val="FFFBE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2080" y="3810000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BEE"/>
                  </a:solidFill>
                </a:rPr>
                <a:t>…</a:t>
              </a:r>
              <a:endParaRPr lang="en-US" dirty="0">
                <a:solidFill>
                  <a:srgbClr val="FFFBE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38100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BEE"/>
                  </a:solidFill>
                </a:rPr>
                <a:t>Wyoming</a:t>
              </a:r>
              <a:endParaRPr lang="en-US" dirty="0">
                <a:solidFill>
                  <a:srgbClr val="FFFBE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66999" y="38100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BEE"/>
                  </a:solidFill>
                </a:rPr>
                <a:t>Delaware</a:t>
              </a:r>
              <a:endParaRPr lang="en-US" dirty="0">
                <a:solidFill>
                  <a:srgbClr val="FFFBE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5679" y="3810000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BEE"/>
                  </a:solidFill>
                </a:rPr>
                <a:t>…</a:t>
              </a:r>
              <a:endParaRPr lang="en-US" dirty="0">
                <a:solidFill>
                  <a:srgbClr val="FFFBEE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552700" y="3276600"/>
            <a:ext cx="4267200" cy="381000"/>
            <a:chOff x="2552700" y="3276600"/>
            <a:chExt cx="4267200" cy="381000"/>
          </a:xfrm>
        </p:grpSpPr>
        <p:cxnSp>
          <p:nvCxnSpPr>
            <p:cNvPr id="14" name="Straight Connector 13"/>
            <p:cNvCxnSpPr>
              <a:stCxn id="5" idx="2"/>
              <a:endCxn id="6" idx="0"/>
            </p:cNvCxnSpPr>
            <p:nvPr/>
          </p:nvCxnSpPr>
          <p:spPr>
            <a:xfrm flipH="1">
              <a:off x="25527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2"/>
              <a:endCxn id="9" idx="0"/>
            </p:cNvCxnSpPr>
            <p:nvPr/>
          </p:nvCxnSpPr>
          <p:spPr>
            <a:xfrm flipH="1">
              <a:off x="4686299" y="3276600"/>
              <a:ext cx="1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2"/>
              <a:endCxn id="8" idx="0"/>
            </p:cNvCxnSpPr>
            <p:nvPr/>
          </p:nvCxnSpPr>
          <p:spPr>
            <a:xfrm>
              <a:off x="46863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828800" y="46482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BEE"/>
                </a:solidFill>
              </a:rPr>
              <a:t>NewCastle</a:t>
            </a:r>
            <a:endParaRPr lang="en-US" dirty="0">
              <a:solidFill>
                <a:srgbClr val="FFFBE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0" y="46482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BEE"/>
                </a:solidFill>
              </a:rPr>
              <a:t>Sussex</a:t>
            </a:r>
            <a:endParaRPr lang="en-US" dirty="0">
              <a:solidFill>
                <a:srgbClr val="FFFBE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2399" y="46482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BEE"/>
                </a:solidFill>
              </a:rPr>
              <a:t>Kent</a:t>
            </a:r>
            <a:endParaRPr lang="en-US" dirty="0">
              <a:solidFill>
                <a:srgbClr val="FFFBEE"/>
              </a:solidFill>
            </a:endParaRPr>
          </a:p>
        </p:txBody>
      </p:sp>
      <p:cxnSp>
        <p:nvCxnSpPr>
          <p:cNvPr id="32" name="Straight Connector 31"/>
          <p:cNvCxnSpPr>
            <a:stCxn id="9" idx="2"/>
          </p:cNvCxnSpPr>
          <p:nvPr/>
        </p:nvCxnSpPr>
        <p:spPr>
          <a:xfrm flipH="1">
            <a:off x="2895600" y="4038600"/>
            <a:ext cx="1790699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2"/>
            <a:endCxn id="29" idx="0"/>
          </p:cNvCxnSpPr>
          <p:nvPr/>
        </p:nvCxnSpPr>
        <p:spPr>
          <a:xfrm>
            <a:off x="4686299" y="4038600"/>
            <a:ext cx="2133601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30" idx="0"/>
          </p:cNvCxnSpPr>
          <p:nvPr/>
        </p:nvCxnSpPr>
        <p:spPr>
          <a:xfrm>
            <a:off x="4686299" y="40386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209800" y="4114800"/>
            <a:ext cx="571500" cy="76200"/>
            <a:chOff x="2552700" y="3276600"/>
            <a:chExt cx="4267200" cy="381000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25527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686299" y="3276600"/>
              <a:ext cx="1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863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553200" y="4114800"/>
            <a:ext cx="571500" cy="76200"/>
            <a:chOff x="2552700" y="3276600"/>
            <a:chExt cx="4267200" cy="381000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25527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686299" y="3276600"/>
              <a:ext cx="1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863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553200" y="5105400"/>
            <a:ext cx="571500" cy="76200"/>
            <a:chOff x="2552700" y="3276600"/>
            <a:chExt cx="4267200" cy="38100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25527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686299" y="3276600"/>
              <a:ext cx="1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6863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209800" y="5181600"/>
            <a:ext cx="571500" cy="76200"/>
            <a:chOff x="2552700" y="3276600"/>
            <a:chExt cx="4267200" cy="381000"/>
          </a:xfrm>
        </p:grpSpPr>
        <p:cxnSp>
          <p:nvCxnSpPr>
            <p:cNvPr id="56" name="Straight Connector 55"/>
            <p:cNvCxnSpPr/>
            <p:nvPr/>
          </p:nvCxnSpPr>
          <p:spPr>
            <a:xfrm flipH="1">
              <a:off x="25527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686299" y="3276600"/>
              <a:ext cx="1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686300" y="3276600"/>
              <a:ext cx="21336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276600" y="5410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BEE"/>
                </a:solidFill>
              </a:rPr>
              <a:t>P1</a:t>
            </a:r>
            <a:endParaRPr lang="en-US" dirty="0">
              <a:solidFill>
                <a:srgbClr val="FFFBE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67150" y="5410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BEE"/>
                </a:solidFill>
              </a:rPr>
              <a:t>P2</a:t>
            </a:r>
            <a:endParaRPr lang="en-US" dirty="0">
              <a:solidFill>
                <a:srgbClr val="FFFBE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57700" y="5410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BEE"/>
                </a:solidFill>
              </a:rPr>
              <a:t>P3</a:t>
            </a:r>
            <a:endParaRPr lang="en-US" dirty="0">
              <a:solidFill>
                <a:srgbClr val="FFFBE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38800" y="5410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BEE"/>
                </a:solidFill>
              </a:rPr>
              <a:t>Pn</a:t>
            </a:r>
            <a:endParaRPr lang="en-US" dirty="0">
              <a:solidFill>
                <a:srgbClr val="FFFBE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05400" y="541020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BEE"/>
                </a:solidFill>
              </a:rPr>
              <a:t>…</a:t>
            </a:r>
            <a:endParaRPr lang="en-US" dirty="0">
              <a:solidFill>
                <a:srgbClr val="FFFBEE"/>
              </a:solidFill>
            </a:endParaRPr>
          </a:p>
        </p:txBody>
      </p:sp>
      <p:cxnSp>
        <p:nvCxnSpPr>
          <p:cNvPr id="66" name="Straight Connector 65"/>
          <p:cNvCxnSpPr>
            <a:stCxn id="30" idx="2"/>
            <a:endCxn id="59" idx="0"/>
          </p:cNvCxnSpPr>
          <p:nvPr/>
        </p:nvCxnSpPr>
        <p:spPr>
          <a:xfrm flipH="1">
            <a:off x="3505200" y="5029200"/>
            <a:ext cx="1181099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0" idx="2"/>
          </p:cNvCxnSpPr>
          <p:nvPr/>
        </p:nvCxnSpPr>
        <p:spPr>
          <a:xfrm flipH="1">
            <a:off x="4572000" y="5029200"/>
            <a:ext cx="114299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0" idx="2"/>
            <a:endCxn id="61" idx="0"/>
          </p:cNvCxnSpPr>
          <p:nvPr/>
        </p:nvCxnSpPr>
        <p:spPr>
          <a:xfrm flipH="1">
            <a:off x="4095750" y="5029200"/>
            <a:ext cx="590549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0" idx="2"/>
            <a:endCxn id="64" idx="0"/>
          </p:cNvCxnSpPr>
          <p:nvPr/>
        </p:nvCxnSpPr>
        <p:spPr>
          <a:xfrm>
            <a:off x="4686299" y="5029200"/>
            <a:ext cx="1181101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200400" y="5791200"/>
            <a:ext cx="299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BEE"/>
                </a:solidFill>
              </a:rPr>
              <a:t>100     227     336                192</a:t>
            </a:r>
            <a:endParaRPr lang="en-US" dirty="0">
              <a:solidFill>
                <a:srgbClr val="FFF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3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Treemaps</a:t>
            </a:r>
            <a:endParaRPr lang="en-US" dirty="0"/>
          </a:p>
        </p:txBody>
      </p:sp>
      <p:pic>
        <p:nvPicPr>
          <p:cNvPr id="7" name="Content Placeholder 6" descr="US_Presidential_Elections_201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5" r="-35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956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Relation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Bob knows Bill</a:t>
            </a:r>
          </a:p>
          <a:p>
            <a:pPr marL="0" indent="0">
              <a:buNone/>
            </a:pPr>
            <a:r>
              <a:rPr lang="en-US" dirty="0" smtClean="0"/>
              <a:t>Bill knows Ted</a:t>
            </a:r>
          </a:p>
          <a:p>
            <a:pPr marL="0" indent="0">
              <a:buNone/>
            </a:pPr>
            <a:r>
              <a:rPr lang="en-US" dirty="0" smtClean="0"/>
              <a:t>Ted knows Ann</a:t>
            </a:r>
          </a:p>
          <a:p>
            <a:pPr marL="0" indent="0">
              <a:buNone/>
            </a:pPr>
            <a:r>
              <a:rPr lang="en-US" dirty="0" smtClean="0"/>
              <a:t>Bill knows Ann</a:t>
            </a:r>
          </a:p>
          <a:p>
            <a:pPr marL="0" indent="0">
              <a:buNone/>
            </a:pPr>
            <a:r>
              <a:rPr lang="en-US" dirty="0" smtClean="0"/>
              <a:t>Bob knows Ken</a:t>
            </a:r>
          </a:p>
          <a:p>
            <a:pPr marL="0" indent="0">
              <a:buNone/>
            </a:pPr>
            <a:r>
              <a:rPr lang="en-US" dirty="0" smtClean="0"/>
              <a:t>...</a:t>
            </a:r>
          </a:p>
        </p:txBody>
      </p:sp>
      <p:pic>
        <p:nvPicPr>
          <p:cNvPr id="5" name="Content Placeholder 4" descr="basic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18" b="-12818"/>
          <a:stretch>
            <a:fillRect/>
          </a:stretch>
        </p:blipFill>
        <p:spPr>
          <a:xfrm>
            <a:off x="4572000" y="14478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41252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Gets Busy Fast…</a:t>
            </a:r>
            <a:endParaRPr lang="en-US" dirty="0"/>
          </a:p>
        </p:txBody>
      </p:sp>
      <p:pic>
        <p:nvPicPr>
          <p:cNvPr id="11" name="Content Placeholder 10" descr="pi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" b="7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101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Data With Weights</a:t>
            </a:r>
            <a:endParaRPr lang="en-US" dirty="0"/>
          </a:p>
        </p:txBody>
      </p:sp>
      <p:pic>
        <p:nvPicPr>
          <p:cNvPr id="5" name="Content Placeholder 4" descr="Heat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4477"/>
          <a:stretch>
            <a:fillRect/>
          </a:stretch>
        </p:blipFill>
        <p:spPr>
          <a:xfrm>
            <a:off x="4038600" y="1600200"/>
            <a:ext cx="4648200" cy="4525963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81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Bob likes Bill a little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Bill likes Ted a lot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Ted dislikes Ann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Bill </a:t>
            </a:r>
            <a:r>
              <a:rPr lang="en-US" i="1" dirty="0" smtClean="0"/>
              <a:t>really </a:t>
            </a:r>
            <a:r>
              <a:rPr lang="en-US" dirty="0" smtClean="0"/>
              <a:t>likes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Bob despises Ken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03424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visualization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 Aims</a:t>
            </a:r>
          </a:p>
          <a:p>
            <a:pPr lvl="1"/>
            <a:r>
              <a:rPr lang="en-US" dirty="0" smtClean="0"/>
              <a:t>Use human perceptual capabilities </a:t>
            </a:r>
          </a:p>
          <a:p>
            <a:pPr lvl="1"/>
            <a:r>
              <a:rPr lang="en-US" dirty="0" smtClean="0"/>
              <a:t>To gain insights into large and abstract data sets that are difficult to extract using standard query languages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Exploratory Visualization </a:t>
            </a:r>
          </a:p>
          <a:p>
            <a:pPr lvl="1"/>
            <a:r>
              <a:rPr lang="en-US" dirty="0" smtClean="0"/>
              <a:t>Look for structure, patterns, trends, anomalies, relationships </a:t>
            </a:r>
          </a:p>
          <a:p>
            <a:pPr lvl="1"/>
            <a:r>
              <a:rPr lang="en-US" dirty="0" smtClean="0"/>
              <a:t>Provide a qualitative overview of large, complex data sets </a:t>
            </a:r>
          </a:p>
          <a:p>
            <a:pPr lvl="1"/>
            <a:r>
              <a:rPr lang="en-US" dirty="0" smtClean="0"/>
              <a:t>Assist in identifying region(s) of interest and appropriate parameters for more focused quantitative analysis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6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and Lots</a:t>
            </a:r>
          </a:p>
          <a:p>
            <a:pPr lvl="1"/>
            <a:r>
              <a:rPr lang="en-US" dirty="0" smtClean="0"/>
              <a:t>And as many permutations as there are graduate students</a:t>
            </a:r>
          </a:p>
          <a:p>
            <a:r>
              <a:rPr lang="en-US" dirty="0" smtClean="0"/>
              <a:t>Few really general applications</a:t>
            </a:r>
          </a:p>
          <a:p>
            <a:pPr lvl="1"/>
            <a:r>
              <a:rPr lang="en-US" dirty="0" smtClean="0"/>
              <a:t>Excel</a:t>
            </a:r>
          </a:p>
          <a:p>
            <a:r>
              <a:rPr lang="en-US" dirty="0" smtClean="0"/>
              <a:t>Lots of Toolkits</a:t>
            </a:r>
          </a:p>
          <a:p>
            <a:pPr lvl="1"/>
            <a:r>
              <a:rPr lang="en-US" dirty="0" smtClean="0"/>
              <a:t>In particular, in </a:t>
            </a:r>
            <a:r>
              <a:rPr lang="en-US" dirty="0" err="1" smtClean="0"/>
              <a:t>Javascript</a:t>
            </a:r>
            <a:r>
              <a:rPr lang="en-US" dirty="0" smtClean="0"/>
              <a:t> for web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1088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Good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of computer-supported, interactive, visual representations of abstract data to </a:t>
            </a:r>
            <a:r>
              <a:rPr lang="en-US" dirty="0" smtClean="0">
                <a:solidFill>
                  <a:srgbClr val="FF0000"/>
                </a:solidFill>
              </a:rPr>
              <a:t>amplify cognition</a:t>
            </a:r>
          </a:p>
          <a:p>
            <a:pPr lvl="1"/>
            <a:r>
              <a:rPr lang="en-US" dirty="0" smtClean="0"/>
              <a:t>Visual representation can enhance recognition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Recognition </a:t>
            </a:r>
            <a:r>
              <a:rPr lang="en-US" dirty="0" smtClean="0"/>
              <a:t>of patterns 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Abstraction and </a:t>
            </a:r>
            <a:r>
              <a:rPr lang="en-US" dirty="0" smtClean="0"/>
              <a:t>aggregation</a:t>
            </a:r>
            <a:r>
              <a:rPr lang="en-US" dirty="0"/>
              <a:t>  </a:t>
            </a:r>
          </a:p>
          <a:p>
            <a:pPr lvl="2"/>
            <a:r>
              <a:rPr lang="en-US" dirty="0"/>
              <a:t>Perceptual i</a:t>
            </a:r>
            <a:r>
              <a:rPr lang="en-US" dirty="0" smtClean="0"/>
              <a:t>nterference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Facilitate data </a:t>
            </a:r>
            <a:r>
              <a:rPr lang="en-US" dirty="0"/>
              <a:t>e</a:t>
            </a:r>
            <a:r>
              <a:rPr lang="en-US" dirty="0" smtClean="0"/>
              <a:t>xploration</a:t>
            </a:r>
          </a:p>
          <a:p>
            <a:pPr lvl="2"/>
            <a:r>
              <a:rPr lang="en-US" dirty="0" smtClean="0"/>
              <a:t>Interactive medium</a:t>
            </a:r>
          </a:p>
          <a:p>
            <a:pPr lvl="2"/>
            <a:r>
              <a:rPr lang="en-US" dirty="0" smtClean="0"/>
              <a:t>High </a:t>
            </a:r>
            <a:r>
              <a:rPr lang="en-US" dirty="0"/>
              <a:t>data density </a:t>
            </a:r>
          </a:p>
          <a:p>
            <a:pPr lvl="2"/>
            <a:r>
              <a:rPr lang="en-US" dirty="0"/>
              <a:t>Greater access speed 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Increased analytic </a:t>
            </a:r>
            <a:r>
              <a:rPr lang="en-US" dirty="0"/>
              <a:t>r</a:t>
            </a:r>
            <a:r>
              <a:rPr lang="en-US" dirty="0" smtClean="0"/>
              <a:t>esources </a:t>
            </a:r>
          </a:p>
          <a:p>
            <a:pPr lvl="2"/>
            <a:r>
              <a:rPr lang="en-US" dirty="0" smtClean="0"/>
              <a:t>Parallel perceptual processing </a:t>
            </a:r>
          </a:p>
          <a:p>
            <a:pPr lvl="2"/>
            <a:r>
              <a:rPr lang="en-US" dirty="0" smtClean="0"/>
              <a:t>Offload work from cognitive to perceptual system 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Why Visualize?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dirty="0" err="1" smtClean="0"/>
              <a:t>Anscombe's</a:t>
            </a:r>
            <a:r>
              <a:rPr lang="en-US" dirty="0" smtClean="0"/>
              <a:t> Quartet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Fun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Atlas of Science (Katy </a:t>
            </a:r>
            <a:r>
              <a:rPr lang="en-US" dirty="0" err="1" smtClean="0"/>
              <a:t>Borner</a:t>
            </a:r>
            <a:r>
              <a:rPr lang="en-US" dirty="0" smtClean="0"/>
              <a:t>, IU)</a:t>
            </a:r>
          </a:p>
          <a:p>
            <a:pPr lvl="1"/>
            <a:r>
              <a:rPr lang="en-US" dirty="0">
                <a:hlinkClick r:id="rId2"/>
              </a:rPr>
              <a:t>http://scimaps.org/atlas/</a:t>
            </a:r>
            <a:r>
              <a:rPr lang="en-US" dirty="0" smtClean="0">
                <a:hlinkClick r:id="rId2"/>
              </a:rPr>
              <a:t>maps</a:t>
            </a:r>
            <a:endParaRPr lang="en-US" dirty="0"/>
          </a:p>
          <a:p>
            <a:r>
              <a:rPr lang="en-US" dirty="0" smtClean="0"/>
              <a:t>Many </a:t>
            </a:r>
            <a:r>
              <a:rPr lang="en-US" dirty="0" smtClean="0"/>
              <a:t>Eyes: a project to encourage sharing and conversation around </a:t>
            </a:r>
            <a:r>
              <a:rPr lang="en-US" dirty="0" smtClean="0"/>
              <a:t>visualizations (need java)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://manyeyes.alphaworks.ibm.com/</a:t>
            </a:r>
            <a:endParaRPr lang="en-US" dirty="0" smtClean="0"/>
          </a:p>
          <a:p>
            <a:r>
              <a:rPr lang="en-US" dirty="0" smtClean="0"/>
              <a:t>New York Times </a:t>
            </a:r>
            <a:r>
              <a:rPr lang="en-US" dirty="0" err="1" smtClean="0"/>
              <a:t>Infographics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http://www.smallmeans.com/new-york-times-infographics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Gap Minder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www.gapminder.org</a:t>
            </a:r>
            <a:endParaRPr lang="en-US" dirty="0" smtClean="0"/>
          </a:p>
          <a:p>
            <a:r>
              <a:rPr lang="en-US" dirty="0"/>
              <a:t>How to visualize data with </a:t>
            </a:r>
            <a:r>
              <a:rPr lang="en-US" dirty="0" err="1" smtClean="0"/>
              <a:t>Chernoff</a:t>
            </a:r>
            <a:r>
              <a:rPr lang="en-US" dirty="0" smtClean="0"/>
              <a:t> face using R</a:t>
            </a:r>
          </a:p>
          <a:p>
            <a:pPr lvl="1"/>
            <a:r>
              <a:rPr lang="en-US" dirty="0">
                <a:hlinkClick r:id="rId6"/>
              </a:rPr>
              <a:t>http://flowingdata.com/2010/08/31/how-to-visualize-data-with-cartoonish-faces/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E.R. </a:t>
            </a:r>
            <a:r>
              <a:rPr lang="en-US" dirty="0" err="1" smtClean="0"/>
              <a:t>Tufte</a:t>
            </a:r>
            <a:r>
              <a:rPr lang="en-US" dirty="0" smtClean="0"/>
              <a:t>, </a:t>
            </a:r>
            <a:r>
              <a:rPr lang="en-US" i="1" dirty="0" smtClean="0"/>
              <a:t>The Visual Display of Quantitative Information, </a:t>
            </a:r>
            <a:r>
              <a:rPr lang="en-US" dirty="0" smtClean="0"/>
              <a:t>Graphics Press, 1983.</a:t>
            </a:r>
          </a:p>
          <a:p>
            <a:pPr lvl="1"/>
            <a:r>
              <a:rPr lang="en-US" dirty="0" smtClean="0"/>
              <a:t>S.K. Card, J.D. </a:t>
            </a:r>
            <a:r>
              <a:rPr lang="en-US" dirty="0" err="1" smtClean="0"/>
              <a:t>Mackinlay</a:t>
            </a:r>
            <a:r>
              <a:rPr lang="en-US" dirty="0" smtClean="0"/>
              <a:t>, and B. </a:t>
            </a:r>
            <a:r>
              <a:rPr lang="en-US" dirty="0" err="1" smtClean="0"/>
              <a:t>Shneiderman</a:t>
            </a:r>
            <a:r>
              <a:rPr lang="en-US" dirty="0" smtClean="0"/>
              <a:t>, </a:t>
            </a:r>
            <a:r>
              <a:rPr lang="en-US" i="1" dirty="0" smtClean="0"/>
              <a:t>Information Visualization: Using Vision to Think, Morgan Kaufmann </a:t>
            </a:r>
            <a:r>
              <a:rPr lang="en-US" dirty="0" smtClean="0"/>
              <a:t>Publishers, 1999.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err="1" smtClean="0"/>
              <a:t>Matplotlib</a:t>
            </a:r>
            <a:r>
              <a:rPr lang="en-US" dirty="0" smtClean="0"/>
              <a:t>/Python</a:t>
            </a:r>
            <a:endParaRPr lang="en-US" dirty="0"/>
          </a:p>
          <a:p>
            <a:pPr lvl="1"/>
            <a:r>
              <a:rPr lang="en-US" dirty="0" smtClean="0"/>
              <a:t>Google charts/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dirty="0" err="1" smtClean="0"/>
              <a:t>InfoVis</a:t>
            </a:r>
            <a:r>
              <a:rPr lang="en-US" dirty="0" smtClean="0"/>
              <a:t> </a:t>
            </a:r>
            <a:r>
              <a:rPr lang="en-US" dirty="0" err="1" smtClean="0"/>
              <a:t>ToolKit</a:t>
            </a:r>
            <a:endParaRPr lang="en-US" dirty="0" smtClean="0"/>
          </a:p>
          <a:p>
            <a:pPr lvl="1"/>
            <a:r>
              <a:rPr lang="en-US" dirty="0" err="1" smtClean="0"/>
              <a:t>Prefuse</a:t>
            </a:r>
            <a:endParaRPr lang="en-US" dirty="0" smtClean="0"/>
          </a:p>
          <a:p>
            <a:pPr lvl="1"/>
            <a:r>
              <a:rPr lang="en-US" dirty="0" smtClean="0"/>
              <a:t>Titan Libraries/VTK </a:t>
            </a:r>
            <a:r>
              <a:rPr lang="en-US" dirty="0" err="1" smtClean="0"/>
              <a:t>InfoVis</a:t>
            </a:r>
            <a:r>
              <a:rPr lang="en-US" dirty="0" smtClean="0"/>
              <a:t> Libraries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Why Visualize?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statistical analysis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Conclusion?</a:t>
            </a:r>
          </a:p>
          <a:p>
            <a:pPr lvl="1"/>
            <a:r>
              <a:rPr lang="en-US" dirty="0" smtClean="0"/>
              <a:t>Four data sets are, statistically, same?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1905000" y="2057400"/>
            <a:ext cx="6477000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3886200"/>
            <a:ext cx="8153400" cy="17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655412"/>
              </p:ext>
            </p:extLst>
          </p:nvPr>
        </p:nvGraphicFramePr>
        <p:xfrm>
          <a:off x="609600" y="3962400"/>
          <a:ext cx="8001000" cy="15659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72673"/>
                <a:gridCol w="746996"/>
                <a:gridCol w="776796"/>
                <a:gridCol w="776796"/>
                <a:gridCol w="854476"/>
                <a:gridCol w="906263"/>
                <a:gridCol w="889000"/>
                <a:gridCol w="889000"/>
                <a:gridCol w="889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9.0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7.5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9.0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7.5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9.0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7.5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9.0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7.5</a:t>
                      </a:r>
                      <a:endParaRPr lang="en-US" b="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regression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Y=3+0.5x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Y=3+0.5x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Y=3+0.5x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Y=3+0.5x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Visualize?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18"/>
          <a:stretch>
            <a:fillRect/>
          </a:stretch>
        </p:blipFill>
        <p:spPr bwMode="auto">
          <a:xfrm>
            <a:off x="609600" y="1295400"/>
            <a:ext cx="82295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09800" y="266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linear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533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with outliers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0" y="3733800"/>
            <a:ext cx="2133600" cy="646331"/>
            <a:chOff x="6019800" y="3963194"/>
            <a:chExt cx="2133600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6019800" y="3963194"/>
              <a:ext cx="1844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Is something wrong here?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15200" y="4420394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33400" y="1219200"/>
            <a:ext cx="3810000" cy="2362200"/>
            <a:chOff x="533400" y="1219200"/>
            <a:chExt cx="3810000" cy="23622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219200"/>
              <a:ext cx="3810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609600" y="1219200"/>
              <a:ext cx="838200" cy="220980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76800" y="3657600"/>
            <a:ext cx="3810000" cy="2514600"/>
            <a:chOff x="4724400" y="3657600"/>
            <a:chExt cx="3810000" cy="23622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3657600"/>
              <a:ext cx="3810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tangle 25"/>
            <p:cNvSpPr/>
            <p:nvPr/>
          </p:nvSpPr>
          <p:spPr>
            <a:xfrm>
              <a:off x="7543800" y="3733800"/>
              <a:ext cx="838200" cy="220980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3657600"/>
            <a:ext cx="4038600" cy="2514600"/>
            <a:chOff x="533400" y="3733800"/>
            <a:chExt cx="3886200" cy="23622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3733800"/>
              <a:ext cx="3886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tangle 26"/>
            <p:cNvSpPr/>
            <p:nvPr/>
          </p:nvSpPr>
          <p:spPr>
            <a:xfrm>
              <a:off x="2514600" y="3733800"/>
              <a:ext cx="838200" cy="220980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00600" y="1219200"/>
            <a:ext cx="3886200" cy="2514600"/>
            <a:chOff x="4648200" y="1219200"/>
            <a:chExt cx="3810000" cy="23622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219200"/>
              <a:ext cx="3810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5638800" y="1219200"/>
              <a:ext cx="838200" cy="220980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In the simple case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219200"/>
            <a:ext cx="5773738" cy="495300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Line Graph 	</a:t>
            </a:r>
          </a:p>
          <a:p>
            <a:pPr lvl="1"/>
            <a:r>
              <a:rPr lang="en-US" dirty="0" smtClean="0"/>
              <a:t>x-axis requires quantitative variable</a:t>
            </a:r>
          </a:p>
          <a:p>
            <a:pPr lvl="1"/>
            <a:r>
              <a:rPr lang="en-US" dirty="0" smtClean="0"/>
              <a:t>Variables have contiguous values</a:t>
            </a:r>
          </a:p>
          <a:p>
            <a:pPr lvl="1"/>
            <a:r>
              <a:rPr lang="en-US" dirty="0" smtClean="0"/>
              <a:t>Familiar/conventional ordering among ordinals</a:t>
            </a:r>
          </a:p>
          <a:p>
            <a:pPr>
              <a:spcBef>
                <a:spcPct val="120000"/>
              </a:spcBef>
              <a:buFontTx/>
              <a:buNone/>
            </a:pPr>
            <a:r>
              <a:rPr lang="en-US" dirty="0" smtClean="0"/>
              <a:t>Scatter Plot	</a:t>
            </a:r>
            <a:endParaRPr lang="en-US" sz="1800" dirty="0" smtClean="0">
              <a:solidFill>
                <a:srgbClr val="FFFF66"/>
              </a:solidFill>
            </a:endParaRPr>
          </a:p>
          <a:p>
            <a:pPr lvl="1"/>
            <a:r>
              <a:rPr lang="en-US" dirty="0" smtClean="0"/>
              <a:t>Convey overall impression of relationship </a:t>
            </a:r>
            <a:br>
              <a:rPr lang="en-US" dirty="0" smtClean="0"/>
            </a:br>
            <a:r>
              <a:rPr lang="en-US" dirty="0" smtClean="0"/>
              <a:t>between two variables</a:t>
            </a:r>
          </a:p>
          <a:p>
            <a:pPr>
              <a:spcBef>
                <a:spcPct val="120000"/>
              </a:spcBef>
              <a:buFontTx/>
              <a:buNone/>
            </a:pPr>
            <a:r>
              <a:rPr lang="en-US" dirty="0" smtClean="0"/>
              <a:t>Bar Graph		</a:t>
            </a:r>
          </a:p>
          <a:p>
            <a:pPr lvl="1"/>
            <a:r>
              <a:rPr lang="en-US" dirty="0" smtClean="0"/>
              <a:t>Comparison of relative point values</a:t>
            </a:r>
          </a:p>
          <a:p>
            <a:pPr>
              <a:spcBef>
                <a:spcPct val="120000"/>
              </a:spcBef>
              <a:buFontTx/>
              <a:buNone/>
            </a:pPr>
            <a:r>
              <a:rPr lang="en-US" dirty="0" smtClean="0"/>
              <a:t>Pie Chart</a:t>
            </a:r>
          </a:p>
          <a:p>
            <a:pPr lvl="1"/>
            <a:r>
              <a:rPr lang="en-US" dirty="0" smtClean="0"/>
              <a:t>Emphasizing differences in proportion </a:t>
            </a:r>
            <a:br>
              <a:rPr lang="en-US" dirty="0" smtClean="0"/>
            </a:br>
            <a:r>
              <a:rPr lang="en-US" dirty="0" smtClean="0"/>
              <a:t>among a few numbers</a:t>
            </a:r>
          </a:p>
          <a:p>
            <a:pPr lvl="1"/>
            <a:r>
              <a:rPr lang="en-US" dirty="0" smtClean="0"/>
              <a:t>Histogram vs. Pie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2362200"/>
            <a:ext cx="1657350" cy="126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200" y="1155700"/>
            <a:ext cx="1614488" cy="11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733800"/>
            <a:ext cx="1690688" cy="11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5031510"/>
            <a:ext cx="1670050" cy="1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61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036638"/>
          </a:xfrm>
        </p:spPr>
        <p:txBody>
          <a:bodyPr/>
          <a:lstStyle/>
          <a:p>
            <a:r>
              <a:rPr lang="en-US" dirty="0" smtClean="0"/>
              <a:t>From Data to Graph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82880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Information Type: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Easy case: 1D, 2D, 3D spatial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What about more dimensions</a:t>
            </a: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Graph data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Tree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Network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Graph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Text and document collections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S_Intro_0212">
  <a:themeElements>
    <a:clrScheme name="TACC Colors">
      <a:dk1>
        <a:srgbClr val="323492"/>
      </a:dk1>
      <a:lt1>
        <a:srgbClr val="898989"/>
      </a:lt1>
      <a:dk2>
        <a:srgbClr val="323492"/>
      </a:dk2>
      <a:lt2>
        <a:srgbClr val="898989"/>
      </a:lt2>
      <a:accent1>
        <a:srgbClr val="B8252F"/>
      </a:accent1>
      <a:accent2>
        <a:srgbClr val="B8252F"/>
      </a:accent2>
      <a:accent3>
        <a:srgbClr val="B8252F"/>
      </a:accent3>
      <a:accent4>
        <a:srgbClr val="B8252F"/>
      </a:accent4>
      <a:accent5>
        <a:srgbClr val="B8252F"/>
      </a:accent5>
      <a:accent6>
        <a:srgbClr val="B8252F"/>
      </a:accent6>
      <a:hlink>
        <a:srgbClr val="B8252F"/>
      </a:hlink>
      <a:folHlink>
        <a:srgbClr val="B825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ly_13.2011">
  <a:themeElements>
    <a:clrScheme name="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uly_13.2011">
  <a:themeElements>
    <a:clrScheme name="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VIS_Intro_0212.thmx</Template>
  <TotalTime>8942</TotalTime>
  <Words>1897</Words>
  <Application>Microsoft Macintosh PowerPoint</Application>
  <PresentationFormat>On-screen Show (4:3)</PresentationFormat>
  <Paragraphs>833</Paragraphs>
  <Slides>51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VIS_Intro_0212</vt:lpstr>
      <vt:lpstr>July_13.2011</vt:lpstr>
      <vt:lpstr>1_July_13.2011</vt:lpstr>
      <vt:lpstr>Photo Editor Photo</vt:lpstr>
      <vt:lpstr>Information Visualization</vt:lpstr>
      <vt:lpstr>Napoleon Vs. Russia, 1812-1813</vt:lpstr>
      <vt:lpstr>Florence Nightingale Cox Comb</vt:lpstr>
      <vt:lpstr>Data Analysis vs. information visualization</vt:lpstr>
      <vt:lpstr>Why Visualize?</vt:lpstr>
      <vt:lpstr>Why Visualize?</vt:lpstr>
      <vt:lpstr>Why Visualize?</vt:lpstr>
      <vt:lpstr>In the simple case</vt:lpstr>
      <vt:lpstr>From Data to Graph</vt:lpstr>
      <vt:lpstr>Simple InfoVis Model</vt:lpstr>
      <vt:lpstr>Visual Mapping:  Step 1</vt:lpstr>
      <vt:lpstr>Visual Mapping:  Step 2</vt:lpstr>
      <vt:lpstr>Example: A movie database </vt:lpstr>
      <vt:lpstr>Example: A Movie database</vt:lpstr>
      <vt:lpstr>Accuracy of Visual Attributes</vt:lpstr>
      <vt:lpstr>Map n-D space onto 2-D screen</vt:lpstr>
      <vt:lpstr>Continuous approximations</vt:lpstr>
      <vt:lpstr>Continuous Descriptors</vt:lpstr>
      <vt:lpstr>Multiple Views</vt:lpstr>
      <vt:lpstr>Example Data </vt:lpstr>
      <vt:lpstr>Scatter plot Matrix Example</vt:lpstr>
      <vt:lpstr>Brushing</vt:lpstr>
      <vt:lpstr>Brushing Across Different Projection Types</vt:lpstr>
      <vt:lpstr>Glyphs</vt:lpstr>
      <vt:lpstr>Superquadric glyphs for DT-MRI</vt:lpstr>
      <vt:lpstr>Glyphs:  Chernoff Faces</vt:lpstr>
      <vt:lpstr>Chernoff Face Example</vt:lpstr>
      <vt:lpstr>Star Glyph</vt:lpstr>
      <vt:lpstr>Using additional axes </vt:lpstr>
      <vt:lpstr>Parallel Coordinates</vt:lpstr>
      <vt:lpstr>Parallel Coordinates</vt:lpstr>
      <vt:lpstr>Parallel Coordinates</vt:lpstr>
      <vt:lpstr>Parallel Coordinates</vt:lpstr>
      <vt:lpstr>Parallel Coordinates</vt:lpstr>
      <vt:lpstr>Using non- orthogonal axes</vt:lpstr>
      <vt:lpstr>Star Plot example</vt:lpstr>
      <vt:lpstr>Star Coordinates Example</vt:lpstr>
      <vt:lpstr>Star plot vs. Star coordinates</vt:lpstr>
      <vt:lpstr>Visualizing Structured Data</vt:lpstr>
      <vt:lpstr>Tree-Structured Data</vt:lpstr>
      <vt:lpstr>Can Get Busy</vt:lpstr>
      <vt:lpstr>Tree-Structure With Values</vt:lpstr>
      <vt:lpstr>Treemaps</vt:lpstr>
      <vt:lpstr>Generalized Relation Data</vt:lpstr>
      <vt:lpstr>Gets Busy Fast…</vt:lpstr>
      <vt:lpstr>Relation Data With Weights</vt:lpstr>
      <vt:lpstr>Information visualization …</vt:lpstr>
      <vt:lpstr>Techniques</vt:lpstr>
      <vt:lpstr>Good visualization</vt:lpstr>
      <vt:lpstr>Fun Websites</vt:lpstr>
      <vt:lpstr>Reference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Visualization</dc:title>
  <dc:creator>Weijia Xu</dc:creator>
  <cp:lastModifiedBy>knolla Knoll</cp:lastModifiedBy>
  <cp:revision>263</cp:revision>
  <dcterms:created xsi:type="dcterms:W3CDTF">2009-09-20T08:24:58Z</dcterms:created>
  <dcterms:modified xsi:type="dcterms:W3CDTF">2013-04-05T14:28:48Z</dcterms:modified>
</cp:coreProperties>
</file>